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5" r:id="rId4"/>
    <p:sldId id="276" r:id="rId5"/>
    <p:sldId id="266" r:id="rId6"/>
    <p:sldId id="277" r:id="rId7"/>
    <p:sldId id="278" r:id="rId8"/>
    <p:sldId id="279" r:id="rId9"/>
    <p:sldId id="280" r:id="rId10"/>
    <p:sldId id="273" r:id="rId11"/>
  </p:sldIdLst>
  <p:sldSz cx="12192000" cy="6858000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CC0000"/>
    <a:srgbClr val="FF99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-588" y="-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B5AA1C-BFBC-4C25-A4FF-1BD7A91AE717}" type="datetimeFigureOut">
              <a:rPr lang="pl-PL"/>
              <a:pPr>
                <a:defRPr/>
              </a:pPr>
              <a:t>2017-03-21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F1816-E2D2-4A32-96DC-1347990655D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A5847-F662-407C-95EF-6CC5579831E5}" type="datetimeFigureOut">
              <a:rPr lang="pl-PL"/>
              <a:pPr>
                <a:defRPr/>
              </a:pPr>
              <a:t>2017-03-21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B0559-367C-4A3A-A1FB-F0C6D5D70C0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52335-B7FF-435F-801E-0F0EB1159679}" type="datetimeFigureOut">
              <a:rPr lang="pl-PL"/>
              <a:pPr>
                <a:defRPr/>
              </a:pPr>
              <a:t>2017-03-21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32CDC-AEA2-4ACF-A99B-23DCEBD9B7E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58E9A-5639-4A10-B38B-C6EB2E8B4C39}" type="datetimeFigureOut">
              <a:rPr lang="pl-PL"/>
              <a:pPr>
                <a:defRPr/>
              </a:pPr>
              <a:t>2017-03-21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2314C-9017-4821-82ED-ABA2A096982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67CAF-6F1E-45BF-9E48-6ECB68261809}" type="datetimeFigureOut">
              <a:rPr lang="pl-PL"/>
              <a:pPr>
                <a:defRPr/>
              </a:pPr>
              <a:t>2017-03-21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7174C-8ECC-485B-8BC0-2F21424444B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C6C22-A91F-4A56-B199-75B6B639B43C}" type="datetimeFigureOut">
              <a:rPr lang="pl-PL"/>
              <a:pPr>
                <a:defRPr/>
              </a:pPr>
              <a:t>2017-03-21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04AED7-B66D-4521-9E8E-61B0B63B11B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BF352-BF51-4A38-BA1A-65D62176053F}" type="datetimeFigureOut">
              <a:rPr lang="pl-PL"/>
              <a:pPr>
                <a:defRPr/>
              </a:pPr>
              <a:t>2017-03-21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65E1D-F605-42C7-B1D0-31294BF44A3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77B99-B757-4895-A6CE-1561DADEAAA0}" type="datetimeFigureOut">
              <a:rPr lang="pl-PL"/>
              <a:pPr>
                <a:defRPr/>
              </a:pPr>
              <a:t>2017-03-21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622D9-3EE3-403C-B5CA-C1E9BBBC505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3EDB5-85D6-4843-A2E3-5A6CF3E8DF9C}" type="datetimeFigureOut">
              <a:rPr lang="pl-PL"/>
              <a:pPr>
                <a:defRPr/>
              </a:pPr>
              <a:t>2017-03-21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6C4BD-92F3-48AD-8D66-10BE02DFBCE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446B0-D5F8-4119-B327-15ED6360C7EA}" type="datetimeFigureOut">
              <a:rPr lang="pl-PL"/>
              <a:pPr>
                <a:defRPr/>
              </a:pPr>
              <a:t>2017-03-21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BFEB4-D11C-405C-8B5C-15B509CDE5D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C39F8-87EF-4A3F-BBBC-5A9D9577A9A9}" type="datetimeFigureOut">
              <a:rPr lang="pl-PL"/>
              <a:pPr>
                <a:defRPr/>
              </a:pPr>
              <a:t>2017-03-21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38DD2-429F-4F07-A239-86F1CDA0CD0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B250198-43F9-430F-BB13-4DEDBFD82B7D}" type="datetimeFigureOut">
              <a:rPr lang="pl-PL"/>
              <a:pPr>
                <a:defRPr/>
              </a:pPr>
              <a:t>2017-03-21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8FB3042-EE50-4328-8EF3-A818F79AA31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Podtytuł 2"/>
          <p:cNvSpPr>
            <a:spLocks noGrp="1"/>
          </p:cNvSpPr>
          <p:nvPr>
            <p:ph type="subTitle" idx="1"/>
          </p:nvPr>
        </p:nvSpPr>
        <p:spPr>
          <a:xfrm>
            <a:off x="1574800" y="2390775"/>
            <a:ext cx="9144000" cy="469900"/>
          </a:xfrm>
        </p:spPr>
        <p:txBody>
          <a:bodyPr/>
          <a:lstStyle/>
          <a:p>
            <a:pPr eaLnBrk="1" hangingPunct="1"/>
            <a:r>
              <a:rPr lang="pl-PL" smtClean="0">
                <a:solidFill>
                  <a:srgbClr val="002060"/>
                </a:solidFill>
                <a:latin typeface="Arial Black" pitchFamily="34" charset="0"/>
              </a:rPr>
              <a:t>Klaster Logistyczno-Transportowy „Północ-Południe”</a:t>
            </a:r>
          </a:p>
        </p:txBody>
      </p:sp>
      <p:pic>
        <p:nvPicPr>
          <p:cNvPr id="13315" name="Obraz 3" descr="http://serwer1473800.home.pl/wp-content/uploads/2014/04/cl_label_bronzeesca-bla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244138" y="358775"/>
            <a:ext cx="1638300" cy="64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Łącznik prosty 5"/>
          <p:cNvCxnSpPr/>
          <p:nvPr/>
        </p:nvCxnSpPr>
        <p:spPr>
          <a:xfrm flipV="1">
            <a:off x="922338" y="3252788"/>
            <a:ext cx="3729037" cy="11112"/>
          </a:xfrm>
          <a:prstGeom prst="line">
            <a:avLst/>
          </a:prstGeom>
          <a:ln w="158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7"/>
          <p:cNvCxnSpPr/>
          <p:nvPr/>
        </p:nvCxnSpPr>
        <p:spPr>
          <a:xfrm flipV="1">
            <a:off x="7419975" y="3243263"/>
            <a:ext cx="3729038" cy="9525"/>
          </a:xfrm>
          <a:prstGeom prst="line">
            <a:avLst/>
          </a:prstGeom>
          <a:ln w="158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18" name="AutoShape 2" descr="Znalezione obrazy dla zapytania polska"/>
          <p:cNvSpPr>
            <a:spLocks noChangeAspect="1" noChangeArrowheads="1"/>
          </p:cNvSpPr>
          <p:nvPr/>
        </p:nvSpPr>
        <p:spPr bwMode="auto">
          <a:xfrm>
            <a:off x="1022350" y="14128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>
              <a:latin typeface="Calibri" pitchFamily="34" charset="0"/>
            </a:endParaRPr>
          </a:p>
        </p:txBody>
      </p:sp>
      <p:pic>
        <p:nvPicPr>
          <p:cNvPr id="13319" name="Obraz 9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4488" y="261938"/>
            <a:ext cx="23241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0" name="pole tekstowe 10"/>
          <p:cNvSpPr txBox="1">
            <a:spLocks noChangeArrowheads="1"/>
          </p:cNvSpPr>
          <p:nvPr/>
        </p:nvSpPr>
        <p:spPr bwMode="auto">
          <a:xfrm>
            <a:off x="666750" y="3575050"/>
            <a:ext cx="10960100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2800">
                <a:solidFill>
                  <a:srgbClr val="002060"/>
                </a:solidFill>
                <a:latin typeface="Arial Black" pitchFamily="34" charset="0"/>
              </a:rPr>
              <a:t>Intermodal, multimodal, electricity - internacjonalizacja produktów </a:t>
            </a:r>
            <a:br>
              <a:rPr lang="pl-PL" sz="2800">
                <a:solidFill>
                  <a:srgbClr val="002060"/>
                </a:solidFill>
                <a:latin typeface="Arial Black" pitchFamily="34" charset="0"/>
              </a:rPr>
            </a:br>
            <a:r>
              <a:rPr lang="pl-PL" sz="2800">
                <a:solidFill>
                  <a:srgbClr val="002060"/>
                </a:solidFill>
                <a:latin typeface="Arial Black" pitchFamily="34" charset="0"/>
              </a:rPr>
              <a:t>Klastra Logistyczno Transportowego Północ - Południe</a:t>
            </a:r>
          </a:p>
        </p:txBody>
      </p:sp>
      <p:sp>
        <p:nvSpPr>
          <p:cNvPr id="13321" name="pole tekstowe 11"/>
          <p:cNvSpPr txBox="1">
            <a:spLocks noChangeArrowheads="1"/>
          </p:cNvSpPr>
          <p:nvPr/>
        </p:nvSpPr>
        <p:spPr bwMode="auto">
          <a:xfrm>
            <a:off x="4233863" y="6262688"/>
            <a:ext cx="38258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>
                <a:solidFill>
                  <a:srgbClr val="002060"/>
                </a:solidFill>
                <a:latin typeface="Arial Black" pitchFamily="34" charset="0"/>
              </a:rPr>
              <a:t>Warszawa, 14 lutego 2017r.</a:t>
            </a:r>
          </a:p>
        </p:txBody>
      </p:sp>
    </p:spTree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ytuł 1"/>
          <p:cNvSpPr>
            <a:spLocks noGrp="1"/>
          </p:cNvSpPr>
          <p:nvPr>
            <p:ph type="ctrTitle"/>
          </p:nvPr>
        </p:nvSpPr>
        <p:spPr>
          <a:xfrm>
            <a:off x="4232275" y="1395413"/>
            <a:ext cx="8367713" cy="2387600"/>
          </a:xfrm>
        </p:spPr>
        <p:txBody>
          <a:bodyPr/>
          <a:lstStyle/>
          <a:p>
            <a:pPr eaLnBrk="1" hangingPunct="1"/>
            <a:r>
              <a:rPr lang="pl-PL" sz="4000" smtClean="0">
                <a:solidFill>
                  <a:srgbClr val="002060"/>
                </a:solidFill>
                <a:latin typeface="Arial Black" pitchFamily="34" charset="0"/>
              </a:rPr>
              <a:t>Dziękujemy za uwagę</a:t>
            </a:r>
            <a:r>
              <a:rPr lang="pl-PL" sz="8000" smtClean="0">
                <a:solidFill>
                  <a:srgbClr val="002060"/>
                </a:solidFill>
                <a:latin typeface="Arial Black" pitchFamily="34" charset="0"/>
              </a:rPr>
              <a:t> </a:t>
            </a:r>
            <a:endParaRPr lang="pl-PL" sz="6600" smtClean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22531" name="Podtytuł 2"/>
          <p:cNvSpPr>
            <a:spLocks noGrp="1"/>
          </p:cNvSpPr>
          <p:nvPr>
            <p:ph type="subTitle" idx="1"/>
          </p:nvPr>
        </p:nvSpPr>
        <p:spPr>
          <a:xfrm>
            <a:off x="457200" y="3768725"/>
            <a:ext cx="11495088" cy="1655763"/>
          </a:xfrm>
        </p:spPr>
        <p:txBody>
          <a:bodyPr/>
          <a:lstStyle/>
          <a:p>
            <a:pPr eaLnBrk="1" hangingPunct="1"/>
            <a:r>
              <a:rPr lang="pl-PL" sz="2800" smtClean="0">
                <a:solidFill>
                  <a:schemeClr val="bg1"/>
                </a:solidFill>
                <a:latin typeface="Arial Black" pitchFamily="34" charset="0"/>
              </a:rPr>
              <a:t>Klaster Logistyczno-Transportowy „Północ-Południe”</a:t>
            </a:r>
          </a:p>
          <a:p>
            <a:pPr eaLnBrk="1" hangingPunct="1"/>
            <a:endParaRPr lang="pl-PL" sz="2800" smtClean="0">
              <a:solidFill>
                <a:schemeClr val="bg1"/>
              </a:solidFill>
            </a:endParaRPr>
          </a:p>
        </p:txBody>
      </p:sp>
      <p:sp>
        <p:nvSpPr>
          <p:cNvPr id="22532" name="AutoShape 2" descr="Znalezione obrazy dla zapytania polska"/>
          <p:cNvSpPr>
            <a:spLocks noChangeAspect="1" noChangeArrowheads="1"/>
          </p:cNvSpPr>
          <p:nvPr/>
        </p:nvSpPr>
        <p:spPr bwMode="auto">
          <a:xfrm>
            <a:off x="1022350" y="14128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>
              <a:latin typeface="Calibri" pitchFamily="34" charset="0"/>
            </a:endParaRPr>
          </a:p>
        </p:txBody>
      </p:sp>
      <p:pic>
        <p:nvPicPr>
          <p:cNvPr id="22533" name="Obraz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1975" y="739775"/>
            <a:ext cx="2259013" cy="225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4" name="Obraz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37488" y="4427538"/>
            <a:ext cx="3424237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Podtytuł 2"/>
          <p:cNvSpPr>
            <a:spLocks noGrp="1"/>
          </p:cNvSpPr>
          <p:nvPr>
            <p:ph type="subTitle" idx="1"/>
          </p:nvPr>
        </p:nvSpPr>
        <p:spPr>
          <a:xfrm>
            <a:off x="433388" y="233363"/>
            <a:ext cx="9144000" cy="469900"/>
          </a:xfrm>
        </p:spPr>
        <p:txBody>
          <a:bodyPr/>
          <a:lstStyle/>
          <a:p>
            <a:pPr algn="l" eaLnBrk="1" hangingPunct="1"/>
            <a:r>
              <a:rPr lang="pl-PL" sz="2000" smtClean="0">
                <a:solidFill>
                  <a:schemeClr val="bg1"/>
                </a:solidFill>
                <a:latin typeface="Arial Black" pitchFamily="34" charset="0"/>
              </a:rPr>
              <a:t>Klaster Logistyczno-Transportowy „Północ-Południe”</a:t>
            </a:r>
          </a:p>
        </p:txBody>
      </p:sp>
      <p:pic>
        <p:nvPicPr>
          <p:cNvPr id="14339" name="Obraz 3" descr="http://serwer1473800.home.pl/wp-content/uploads/2014/04/cl_label_bronzeesca-bla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802938" y="642938"/>
            <a:ext cx="1084262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Łącznik prosty 5"/>
          <p:cNvCxnSpPr/>
          <p:nvPr/>
        </p:nvCxnSpPr>
        <p:spPr>
          <a:xfrm flipV="1">
            <a:off x="517525" y="749300"/>
            <a:ext cx="3729038" cy="9525"/>
          </a:xfrm>
          <a:prstGeom prst="line">
            <a:avLst/>
          </a:prstGeom>
          <a:ln w="158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7"/>
          <p:cNvCxnSpPr/>
          <p:nvPr/>
        </p:nvCxnSpPr>
        <p:spPr>
          <a:xfrm flipV="1">
            <a:off x="6335713" y="749300"/>
            <a:ext cx="3729037" cy="9525"/>
          </a:xfrm>
          <a:prstGeom prst="line">
            <a:avLst/>
          </a:prstGeom>
          <a:ln w="158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2" name="AutoShape 2" descr="Znalezione obrazy dla zapytania polska"/>
          <p:cNvSpPr>
            <a:spLocks noChangeAspect="1" noChangeArrowheads="1"/>
          </p:cNvSpPr>
          <p:nvPr/>
        </p:nvSpPr>
        <p:spPr bwMode="auto">
          <a:xfrm>
            <a:off x="1022350" y="14128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>
              <a:latin typeface="Calibri" pitchFamily="34" charset="0"/>
            </a:endParaRPr>
          </a:p>
        </p:txBody>
      </p:sp>
      <p:pic>
        <p:nvPicPr>
          <p:cNvPr id="14343" name="Obraz 9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802938" y="112713"/>
            <a:ext cx="1084262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4" name="Podtytuł 2"/>
          <p:cNvSpPr txBox="1">
            <a:spLocks/>
          </p:cNvSpPr>
          <p:nvPr/>
        </p:nvSpPr>
        <p:spPr bwMode="auto">
          <a:xfrm>
            <a:off x="433388" y="1263650"/>
            <a:ext cx="6030912" cy="60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pl-PL" sz="2400">
                <a:solidFill>
                  <a:srgbClr val="002060"/>
                </a:solidFill>
                <a:latin typeface="Arial Black" pitchFamily="34" charset="0"/>
              </a:rPr>
              <a:t>Podstawowe informacje o Klastrze</a:t>
            </a:r>
          </a:p>
        </p:txBody>
      </p:sp>
      <p:sp>
        <p:nvSpPr>
          <p:cNvPr id="14345" name="pole tekstowe 1"/>
          <p:cNvSpPr txBox="1">
            <a:spLocks noChangeArrowheads="1"/>
          </p:cNvSpPr>
          <p:nvPr/>
        </p:nvSpPr>
        <p:spPr bwMode="auto">
          <a:xfrm>
            <a:off x="433388" y="2216150"/>
            <a:ext cx="11229975" cy="42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700">
                <a:solidFill>
                  <a:srgbClr val="002060"/>
                </a:solidFill>
                <a:latin typeface="Arial Black" pitchFamily="34" charset="0"/>
              </a:rPr>
              <a:t>Rok założenia: 2012</a:t>
            </a:r>
          </a:p>
          <a:p>
            <a:endParaRPr lang="pl-PL" sz="1700">
              <a:solidFill>
                <a:srgbClr val="002060"/>
              </a:solidFill>
              <a:latin typeface="Arial Black" pitchFamily="34" charset="0"/>
            </a:endParaRPr>
          </a:p>
          <a:p>
            <a:r>
              <a:rPr lang="pl-PL" sz="1700">
                <a:solidFill>
                  <a:srgbClr val="002060"/>
                </a:solidFill>
                <a:latin typeface="Arial Black" pitchFamily="34" charset="0"/>
              </a:rPr>
              <a:t>Specjalizacja: Logistyka i transport</a:t>
            </a:r>
          </a:p>
          <a:p>
            <a:endParaRPr lang="pl-PL" sz="1700">
              <a:solidFill>
                <a:srgbClr val="002060"/>
              </a:solidFill>
              <a:latin typeface="Arial Black" pitchFamily="34" charset="0"/>
            </a:endParaRPr>
          </a:p>
          <a:p>
            <a:r>
              <a:rPr lang="pl-PL" sz="1700">
                <a:solidFill>
                  <a:srgbClr val="002060"/>
                </a:solidFill>
                <a:latin typeface="Arial Black" pitchFamily="34" charset="0"/>
              </a:rPr>
              <a:t>Siedziba: Gdańsk, </a:t>
            </a:r>
            <a:r>
              <a:rPr lang="pl-PL" sz="1700">
                <a:solidFill>
                  <a:srgbClr val="CC0000"/>
                </a:solidFill>
                <a:latin typeface="Arial Black" pitchFamily="34" charset="0"/>
              </a:rPr>
              <a:t>aglomeracja trójmiejska</a:t>
            </a:r>
          </a:p>
          <a:p>
            <a:endParaRPr lang="pl-PL" sz="1700">
              <a:solidFill>
                <a:srgbClr val="002060"/>
              </a:solidFill>
              <a:latin typeface="Arial Black" pitchFamily="34" charset="0"/>
            </a:endParaRPr>
          </a:p>
          <a:p>
            <a:r>
              <a:rPr lang="pl-PL" sz="1700">
                <a:solidFill>
                  <a:srgbClr val="002060"/>
                </a:solidFill>
                <a:latin typeface="Arial Black" pitchFamily="34" charset="0"/>
              </a:rPr>
              <a:t>Ilość członków: 77 (+35% w ostatnich 12 miesiącach)</a:t>
            </a:r>
          </a:p>
          <a:p>
            <a:endParaRPr lang="pl-PL" sz="1700">
              <a:solidFill>
                <a:srgbClr val="002060"/>
              </a:solidFill>
              <a:latin typeface="Arial Black" pitchFamily="34" charset="0"/>
            </a:endParaRPr>
          </a:p>
          <a:p>
            <a:r>
              <a:rPr lang="pl-PL" sz="1700">
                <a:solidFill>
                  <a:srgbClr val="002060"/>
                </a:solidFill>
                <a:latin typeface="Arial Black" pitchFamily="34" charset="0"/>
              </a:rPr>
              <a:t>Koncentracja geograficzna: </a:t>
            </a:r>
            <a:r>
              <a:rPr lang="pl-PL" sz="1700">
                <a:solidFill>
                  <a:srgbClr val="CC0000"/>
                </a:solidFill>
                <a:latin typeface="Arial Black" pitchFamily="34" charset="0"/>
              </a:rPr>
              <a:t>76,5%</a:t>
            </a:r>
          </a:p>
          <a:p>
            <a:endParaRPr lang="pl-PL" sz="1700">
              <a:solidFill>
                <a:srgbClr val="002060"/>
              </a:solidFill>
              <a:latin typeface="Arial Black" pitchFamily="34" charset="0"/>
            </a:endParaRPr>
          </a:p>
          <a:p>
            <a:r>
              <a:rPr lang="pl-PL" sz="1700">
                <a:solidFill>
                  <a:srgbClr val="002060"/>
                </a:solidFill>
                <a:latin typeface="Arial Black" pitchFamily="34" charset="0"/>
              </a:rPr>
              <a:t>Zatrudnienie 2015 w przedsiębiorstwach klastra: 16 580 (+470% w ostatnich 12 miesiącach)</a:t>
            </a:r>
          </a:p>
          <a:p>
            <a:endParaRPr lang="pl-PL" sz="1700">
              <a:solidFill>
                <a:srgbClr val="002060"/>
              </a:solidFill>
              <a:latin typeface="Arial Black" pitchFamily="34" charset="0"/>
            </a:endParaRPr>
          </a:p>
          <a:p>
            <a:r>
              <a:rPr lang="pl-PL" sz="1700">
                <a:solidFill>
                  <a:srgbClr val="002060"/>
                </a:solidFill>
                <a:latin typeface="Arial Black" pitchFamily="34" charset="0"/>
              </a:rPr>
              <a:t>Wartość sprzedaży 2015 w przedsiębiorstwach klastra: 3,5 mld złotych </a:t>
            </a:r>
            <a:br>
              <a:rPr lang="pl-PL" sz="1700">
                <a:solidFill>
                  <a:srgbClr val="002060"/>
                </a:solidFill>
                <a:latin typeface="Arial Black" pitchFamily="34" charset="0"/>
              </a:rPr>
            </a:br>
            <a:r>
              <a:rPr lang="pl-PL" sz="1700">
                <a:solidFill>
                  <a:srgbClr val="002060"/>
                </a:solidFill>
                <a:latin typeface="Arial Black" pitchFamily="34" charset="0"/>
              </a:rPr>
              <a:t>(+224% w ostatnich 12 miesiącach)</a:t>
            </a:r>
          </a:p>
          <a:p>
            <a:endParaRPr lang="pl-PL" sz="1700">
              <a:solidFill>
                <a:srgbClr val="002060"/>
              </a:solidFill>
              <a:latin typeface="Arial Black" pitchFamily="34" charset="0"/>
            </a:endParaRPr>
          </a:p>
          <a:p>
            <a:r>
              <a:rPr lang="pl-PL" sz="1700">
                <a:solidFill>
                  <a:srgbClr val="002060"/>
                </a:solidFill>
                <a:latin typeface="Arial Black" pitchFamily="34" charset="0"/>
              </a:rPr>
              <a:t>W tym wartość sprzedaży eksportowej: </a:t>
            </a:r>
            <a:r>
              <a:rPr lang="pl-PL" sz="1700">
                <a:solidFill>
                  <a:srgbClr val="CC0000"/>
                </a:solidFill>
                <a:latin typeface="Arial Black" pitchFamily="34" charset="0"/>
              </a:rPr>
              <a:t>około 610 mln złotych (35% ogółu) </a:t>
            </a:r>
          </a:p>
        </p:txBody>
      </p:sp>
      <p:pic>
        <p:nvPicPr>
          <p:cNvPr id="14346" name="Obraz 1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01013" y="1762125"/>
            <a:ext cx="2422525" cy="243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Podtytuł 2"/>
          <p:cNvSpPr>
            <a:spLocks noGrp="1"/>
          </p:cNvSpPr>
          <p:nvPr>
            <p:ph type="subTitle" idx="1"/>
          </p:nvPr>
        </p:nvSpPr>
        <p:spPr>
          <a:xfrm>
            <a:off x="433388" y="233363"/>
            <a:ext cx="9144000" cy="469900"/>
          </a:xfrm>
        </p:spPr>
        <p:txBody>
          <a:bodyPr/>
          <a:lstStyle/>
          <a:p>
            <a:pPr algn="l" eaLnBrk="1" hangingPunct="1"/>
            <a:r>
              <a:rPr lang="pl-PL" sz="2000" smtClean="0">
                <a:solidFill>
                  <a:schemeClr val="bg1"/>
                </a:solidFill>
                <a:latin typeface="Arial Black" pitchFamily="34" charset="0"/>
              </a:rPr>
              <a:t>Klaster Logistyczno-Transportowy „Północ-Południe”</a:t>
            </a:r>
          </a:p>
        </p:txBody>
      </p:sp>
      <p:pic>
        <p:nvPicPr>
          <p:cNvPr id="15363" name="Obraz 3" descr="http://serwer1473800.home.pl/wp-content/uploads/2014/04/cl_label_bronzeesca-bla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802938" y="642938"/>
            <a:ext cx="1084262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Łącznik prosty 5"/>
          <p:cNvCxnSpPr/>
          <p:nvPr/>
        </p:nvCxnSpPr>
        <p:spPr>
          <a:xfrm flipV="1">
            <a:off x="517525" y="749300"/>
            <a:ext cx="3729038" cy="9525"/>
          </a:xfrm>
          <a:prstGeom prst="line">
            <a:avLst/>
          </a:prstGeom>
          <a:ln w="158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7"/>
          <p:cNvCxnSpPr/>
          <p:nvPr/>
        </p:nvCxnSpPr>
        <p:spPr>
          <a:xfrm flipV="1">
            <a:off x="6335713" y="749300"/>
            <a:ext cx="3729037" cy="9525"/>
          </a:xfrm>
          <a:prstGeom prst="line">
            <a:avLst/>
          </a:prstGeom>
          <a:ln w="158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6" name="AutoShape 2" descr="Znalezione obrazy dla zapytania polska"/>
          <p:cNvSpPr>
            <a:spLocks noChangeAspect="1" noChangeArrowheads="1"/>
          </p:cNvSpPr>
          <p:nvPr/>
        </p:nvSpPr>
        <p:spPr bwMode="auto">
          <a:xfrm>
            <a:off x="1022350" y="14128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>
              <a:latin typeface="Calibri" pitchFamily="34" charset="0"/>
            </a:endParaRPr>
          </a:p>
        </p:txBody>
      </p:sp>
      <p:pic>
        <p:nvPicPr>
          <p:cNvPr id="15367" name="Obraz 9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802938" y="112713"/>
            <a:ext cx="1084262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8" name="Podtytuł 2"/>
          <p:cNvSpPr txBox="1">
            <a:spLocks/>
          </p:cNvSpPr>
          <p:nvPr/>
        </p:nvSpPr>
        <p:spPr bwMode="auto">
          <a:xfrm>
            <a:off x="188913" y="1263650"/>
            <a:ext cx="6030912" cy="60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pl-PL" sz="2400">
                <a:solidFill>
                  <a:srgbClr val="002060"/>
                </a:solidFill>
                <a:latin typeface="Arial Black" pitchFamily="34" charset="0"/>
              </a:rPr>
              <a:t>Przewagi konkurencyjne Klastra</a:t>
            </a:r>
          </a:p>
        </p:txBody>
      </p:sp>
      <p:sp>
        <p:nvSpPr>
          <p:cNvPr id="7" name="Strzałka: w prawo 6"/>
          <p:cNvSpPr/>
          <p:nvPr/>
        </p:nvSpPr>
        <p:spPr>
          <a:xfrm>
            <a:off x="542925" y="1865313"/>
            <a:ext cx="4422775" cy="1201737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12" name="Strzałka: w prawo 11"/>
          <p:cNvSpPr/>
          <p:nvPr/>
        </p:nvSpPr>
        <p:spPr>
          <a:xfrm>
            <a:off x="500063" y="2946400"/>
            <a:ext cx="6219825" cy="1201738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14" name="Strzałka: w prawo 13"/>
          <p:cNvSpPr/>
          <p:nvPr/>
        </p:nvSpPr>
        <p:spPr>
          <a:xfrm>
            <a:off x="498475" y="4083050"/>
            <a:ext cx="7996238" cy="1201738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15372" name="pole tekstowe 10"/>
          <p:cNvSpPr txBox="1">
            <a:spLocks noChangeArrowheads="1"/>
          </p:cNvSpPr>
          <p:nvPr/>
        </p:nvSpPr>
        <p:spPr bwMode="auto">
          <a:xfrm>
            <a:off x="542925" y="2293938"/>
            <a:ext cx="46577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>
                <a:solidFill>
                  <a:srgbClr val="002060"/>
                </a:solidFill>
                <a:latin typeface="Arial Black" pitchFamily="34" charset="0"/>
              </a:rPr>
              <a:t>Dogodne położenie geograficzne</a:t>
            </a:r>
          </a:p>
        </p:txBody>
      </p:sp>
      <p:sp>
        <p:nvSpPr>
          <p:cNvPr id="15373" name="pole tekstowe 14"/>
          <p:cNvSpPr txBox="1">
            <a:spLocks noChangeArrowheads="1"/>
          </p:cNvSpPr>
          <p:nvPr/>
        </p:nvSpPr>
        <p:spPr bwMode="auto">
          <a:xfrm>
            <a:off x="498475" y="3251200"/>
            <a:ext cx="622141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>
                <a:solidFill>
                  <a:srgbClr val="002060"/>
                </a:solidFill>
                <a:latin typeface="Arial Black" pitchFamily="34" charset="0"/>
              </a:rPr>
              <a:t>Istniejąca i planowana infrastruktura logistyczno-transportowa</a:t>
            </a:r>
          </a:p>
        </p:txBody>
      </p:sp>
      <p:sp>
        <p:nvSpPr>
          <p:cNvPr id="16" name="Strzałka: w prawo 15"/>
          <p:cNvSpPr/>
          <p:nvPr/>
        </p:nvSpPr>
        <p:spPr>
          <a:xfrm>
            <a:off x="542925" y="5253038"/>
            <a:ext cx="9590088" cy="1201737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15375" name="pole tekstowe 16"/>
          <p:cNvSpPr txBox="1">
            <a:spLocks noChangeArrowheads="1"/>
          </p:cNvSpPr>
          <p:nvPr/>
        </p:nvSpPr>
        <p:spPr bwMode="auto">
          <a:xfrm>
            <a:off x="520700" y="4498975"/>
            <a:ext cx="61769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>
                <a:solidFill>
                  <a:srgbClr val="002060"/>
                </a:solidFill>
                <a:latin typeface="Arial Black" pitchFamily="34" charset="0"/>
              </a:rPr>
              <a:t>Zaplecze naukowe, badawcze i dydaktyczne</a:t>
            </a:r>
          </a:p>
        </p:txBody>
      </p:sp>
      <p:sp>
        <p:nvSpPr>
          <p:cNvPr id="15376" name="pole tekstowe 17"/>
          <p:cNvSpPr txBox="1">
            <a:spLocks noChangeArrowheads="1"/>
          </p:cNvSpPr>
          <p:nvPr/>
        </p:nvSpPr>
        <p:spPr bwMode="auto">
          <a:xfrm>
            <a:off x="542925" y="5668963"/>
            <a:ext cx="66087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>
                <a:solidFill>
                  <a:srgbClr val="002060"/>
                </a:solidFill>
                <a:latin typeface="Arial Black" pitchFamily="34" charset="0"/>
              </a:rPr>
              <a:t>Rosnąca presja na rozwiązania eko-energetyczne</a:t>
            </a:r>
          </a:p>
        </p:txBody>
      </p:sp>
      <p:pic>
        <p:nvPicPr>
          <p:cNvPr id="15377" name="Obraz 18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983663" y="1427163"/>
            <a:ext cx="2551112" cy="255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Podtytuł 2"/>
          <p:cNvSpPr>
            <a:spLocks noGrp="1"/>
          </p:cNvSpPr>
          <p:nvPr>
            <p:ph type="subTitle" idx="1"/>
          </p:nvPr>
        </p:nvSpPr>
        <p:spPr>
          <a:xfrm>
            <a:off x="433388" y="233363"/>
            <a:ext cx="9144000" cy="469900"/>
          </a:xfrm>
        </p:spPr>
        <p:txBody>
          <a:bodyPr/>
          <a:lstStyle/>
          <a:p>
            <a:pPr algn="l" eaLnBrk="1" hangingPunct="1"/>
            <a:r>
              <a:rPr lang="pl-PL" sz="2000" smtClean="0">
                <a:solidFill>
                  <a:schemeClr val="bg1"/>
                </a:solidFill>
                <a:latin typeface="Arial Black" pitchFamily="34" charset="0"/>
              </a:rPr>
              <a:t>Klaster Logistyczno-Transportowy „Północ-Południe”</a:t>
            </a:r>
          </a:p>
        </p:txBody>
      </p:sp>
      <p:pic>
        <p:nvPicPr>
          <p:cNvPr id="16387" name="Obraz 3" descr="http://serwer1473800.home.pl/wp-content/uploads/2014/04/cl_label_bronzeesca-bla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802938" y="642938"/>
            <a:ext cx="1084262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Łącznik prosty 5"/>
          <p:cNvCxnSpPr/>
          <p:nvPr/>
        </p:nvCxnSpPr>
        <p:spPr>
          <a:xfrm flipV="1">
            <a:off x="517525" y="749300"/>
            <a:ext cx="3729038" cy="9525"/>
          </a:xfrm>
          <a:prstGeom prst="line">
            <a:avLst/>
          </a:prstGeom>
          <a:ln w="158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7"/>
          <p:cNvCxnSpPr/>
          <p:nvPr/>
        </p:nvCxnSpPr>
        <p:spPr>
          <a:xfrm flipV="1">
            <a:off x="6335713" y="749300"/>
            <a:ext cx="3729037" cy="9525"/>
          </a:xfrm>
          <a:prstGeom prst="line">
            <a:avLst/>
          </a:prstGeom>
          <a:ln w="158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0" name="AutoShape 2" descr="Znalezione obrazy dla zapytania polska"/>
          <p:cNvSpPr>
            <a:spLocks noChangeAspect="1" noChangeArrowheads="1"/>
          </p:cNvSpPr>
          <p:nvPr/>
        </p:nvSpPr>
        <p:spPr bwMode="auto">
          <a:xfrm>
            <a:off x="1022350" y="14128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>
              <a:latin typeface="Calibri" pitchFamily="34" charset="0"/>
            </a:endParaRPr>
          </a:p>
        </p:txBody>
      </p:sp>
      <p:pic>
        <p:nvPicPr>
          <p:cNvPr id="16391" name="Obraz 9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802938" y="112713"/>
            <a:ext cx="1084262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2" name="Podtytuł 2"/>
          <p:cNvSpPr txBox="1">
            <a:spLocks/>
          </p:cNvSpPr>
          <p:nvPr/>
        </p:nvSpPr>
        <p:spPr bwMode="auto">
          <a:xfrm>
            <a:off x="476250" y="1263650"/>
            <a:ext cx="6030913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pl-PL" sz="2400">
                <a:solidFill>
                  <a:srgbClr val="002060"/>
                </a:solidFill>
                <a:latin typeface="Arial Black" pitchFamily="34" charset="0"/>
              </a:rPr>
              <a:t>Obszary produktowe Klastra</a:t>
            </a:r>
          </a:p>
        </p:txBody>
      </p:sp>
      <p:pic>
        <p:nvPicPr>
          <p:cNvPr id="16393" name="Obraz 18"/>
          <p:cNvPicPr>
            <a:picLocks noChangeAspect="1" noChangeArrowheads="1"/>
          </p:cNvPicPr>
          <p:nvPr/>
        </p:nvPicPr>
        <p:blipFill>
          <a:blip r:embed="rId4"/>
          <a:srcRect t="9937"/>
          <a:stretch>
            <a:fillRect/>
          </a:stretch>
        </p:blipFill>
        <p:spPr bwMode="auto">
          <a:xfrm>
            <a:off x="581025" y="1749425"/>
            <a:ext cx="11050588" cy="500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załka w prawo 4"/>
          <p:cNvSpPr/>
          <p:nvPr/>
        </p:nvSpPr>
        <p:spPr>
          <a:xfrm>
            <a:off x="2373313" y="2624138"/>
            <a:ext cx="4495800" cy="1139825"/>
          </a:xfrm>
          <a:prstGeom prst="rightArrow">
            <a:avLst>
              <a:gd name="adj1" fmla="val 77318"/>
              <a:gd name="adj2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17411" name="Prostokąt 14"/>
          <p:cNvSpPr>
            <a:spLocks noChangeArrowheads="1"/>
          </p:cNvSpPr>
          <p:nvPr/>
        </p:nvSpPr>
        <p:spPr bwMode="auto">
          <a:xfrm>
            <a:off x="2638425" y="2744788"/>
            <a:ext cx="3205163" cy="94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lnSpc>
                <a:spcPct val="115000"/>
              </a:lnSpc>
              <a:buClr>
                <a:srgbClr val="002060"/>
              </a:buClr>
              <a:buSzPct val="106000"/>
              <a:buFont typeface="Arial" charset="0"/>
              <a:buChar char="•"/>
            </a:pPr>
            <a:r>
              <a:rPr lang="pl-PL" sz="1600">
                <a:solidFill>
                  <a:srgbClr val="002060"/>
                </a:solidFill>
                <a:latin typeface="Oswald"/>
                <a:cs typeface="Times New Roman" pitchFamily="18" charset="0"/>
              </a:rPr>
              <a:t>Współpraca i komunikacja</a:t>
            </a:r>
          </a:p>
          <a:p>
            <a:pPr marL="285750" indent="-285750">
              <a:lnSpc>
                <a:spcPct val="115000"/>
              </a:lnSpc>
              <a:buClr>
                <a:srgbClr val="002060"/>
              </a:buClr>
              <a:buSzPct val="106000"/>
              <a:buFont typeface="Arial" charset="0"/>
              <a:buChar char="•"/>
            </a:pPr>
            <a:r>
              <a:rPr lang="pl-PL" sz="1600">
                <a:solidFill>
                  <a:srgbClr val="002060"/>
                </a:solidFill>
                <a:latin typeface="Oswald"/>
                <a:cs typeface="Times New Roman" pitchFamily="18" charset="0"/>
              </a:rPr>
              <a:t>Jakość informacji</a:t>
            </a:r>
          </a:p>
          <a:p>
            <a:pPr marL="285750" indent="-285750">
              <a:lnSpc>
                <a:spcPct val="115000"/>
              </a:lnSpc>
              <a:buClr>
                <a:srgbClr val="002060"/>
              </a:buClr>
              <a:buSzPct val="106000"/>
              <a:buFont typeface="Arial" charset="0"/>
              <a:buChar char="•"/>
            </a:pPr>
            <a:r>
              <a:rPr lang="pl-PL" sz="1600">
                <a:solidFill>
                  <a:srgbClr val="002060"/>
                </a:solidFill>
                <a:latin typeface="Oswald"/>
                <a:cs typeface="Times New Roman" pitchFamily="18" charset="0"/>
              </a:rPr>
              <a:t>Model Zarządzania</a:t>
            </a:r>
          </a:p>
        </p:txBody>
      </p:sp>
      <p:sp>
        <p:nvSpPr>
          <p:cNvPr id="16" name="Strzałka w prawo 15"/>
          <p:cNvSpPr/>
          <p:nvPr/>
        </p:nvSpPr>
        <p:spPr>
          <a:xfrm>
            <a:off x="2373313" y="3940175"/>
            <a:ext cx="4483100" cy="1139825"/>
          </a:xfrm>
          <a:prstGeom prst="rightArrow">
            <a:avLst>
              <a:gd name="adj1" fmla="val 79228"/>
              <a:gd name="adj2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17" name="Strzałka w prawo 16"/>
          <p:cNvSpPr/>
          <p:nvPr/>
        </p:nvSpPr>
        <p:spPr>
          <a:xfrm>
            <a:off x="2373313" y="5286375"/>
            <a:ext cx="4508500" cy="1139825"/>
          </a:xfrm>
          <a:prstGeom prst="rightArrow">
            <a:avLst>
              <a:gd name="adj1" fmla="val 75407"/>
              <a:gd name="adj2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17414" name="Prostokąt 17"/>
          <p:cNvSpPr>
            <a:spLocks noChangeArrowheads="1"/>
          </p:cNvSpPr>
          <p:nvPr/>
        </p:nvSpPr>
        <p:spPr bwMode="auto">
          <a:xfrm>
            <a:off x="2613025" y="4032250"/>
            <a:ext cx="3206750" cy="94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lnSpc>
                <a:spcPct val="115000"/>
              </a:lnSpc>
              <a:buClr>
                <a:srgbClr val="002060"/>
              </a:buClr>
              <a:buSzPct val="106000"/>
              <a:buFont typeface="Arial" charset="0"/>
              <a:buChar char="•"/>
            </a:pPr>
            <a:r>
              <a:rPr lang="pl-PL" sz="1600">
                <a:solidFill>
                  <a:srgbClr val="002060"/>
                </a:solidFill>
                <a:latin typeface="Oswald"/>
                <a:cs typeface="Times New Roman" pitchFamily="18" charset="0"/>
              </a:rPr>
              <a:t>Kluczowe wydarzenia</a:t>
            </a:r>
          </a:p>
          <a:p>
            <a:pPr marL="285750" indent="-285750">
              <a:lnSpc>
                <a:spcPct val="115000"/>
              </a:lnSpc>
              <a:buClr>
                <a:srgbClr val="002060"/>
              </a:buClr>
              <a:buSzPct val="106000"/>
              <a:buFont typeface="Arial" charset="0"/>
              <a:buChar char="•"/>
            </a:pPr>
            <a:r>
              <a:rPr lang="pl-PL" sz="1600">
                <a:solidFill>
                  <a:srgbClr val="002060"/>
                </a:solidFill>
                <a:latin typeface="Oswald"/>
                <a:cs typeface="Times New Roman" pitchFamily="18" charset="0"/>
              </a:rPr>
              <a:t>Kapitał ludzki</a:t>
            </a:r>
          </a:p>
          <a:p>
            <a:pPr marL="285750" indent="-285750">
              <a:lnSpc>
                <a:spcPct val="115000"/>
              </a:lnSpc>
              <a:buClr>
                <a:srgbClr val="002060"/>
              </a:buClr>
              <a:buSzPct val="106000"/>
              <a:buFont typeface="Arial" charset="0"/>
              <a:buChar char="•"/>
            </a:pPr>
            <a:r>
              <a:rPr lang="pl-PL" sz="1600">
                <a:solidFill>
                  <a:srgbClr val="002060"/>
                </a:solidFill>
                <a:latin typeface="Oswald"/>
                <a:cs typeface="Times New Roman" pitchFamily="18" charset="0"/>
              </a:rPr>
              <a:t>Zintegrowane partnerstwo</a:t>
            </a:r>
          </a:p>
        </p:txBody>
      </p:sp>
      <p:sp>
        <p:nvSpPr>
          <p:cNvPr id="17415" name="Prostokąt 18"/>
          <p:cNvSpPr>
            <a:spLocks noChangeArrowheads="1"/>
          </p:cNvSpPr>
          <p:nvPr/>
        </p:nvSpPr>
        <p:spPr bwMode="auto">
          <a:xfrm>
            <a:off x="2638425" y="5362575"/>
            <a:ext cx="3205163" cy="94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lnSpc>
                <a:spcPct val="115000"/>
              </a:lnSpc>
              <a:buClr>
                <a:srgbClr val="002060"/>
              </a:buClr>
              <a:buSzPct val="106000"/>
              <a:buFont typeface="Arial" charset="0"/>
              <a:buChar char="•"/>
            </a:pPr>
            <a:r>
              <a:rPr lang="pl-PL" sz="1600">
                <a:solidFill>
                  <a:srgbClr val="002060"/>
                </a:solidFill>
                <a:latin typeface="Oswald"/>
                <a:cs typeface="Times New Roman" pitchFamily="18" charset="0"/>
              </a:rPr>
              <a:t>Open Innovation</a:t>
            </a:r>
          </a:p>
          <a:p>
            <a:pPr marL="285750" indent="-285750">
              <a:lnSpc>
                <a:spcPct val="115000"/>
              </a:lnSpc>
              <a:buClr>
                <a:srgbClr val="002060"/>
              </a:buClr>
              <a:buSzPct val="106000"/>
              <a:buFont typeface="Arial" charset="0"/>
              <a:buChar char="•"/>
            </a:pPr>
            <a:r>
              <a:rPr lang="pl-PL" sz="1600">
                <a:solidFill>
                  <a:srgbClr val="002060"/>
                </a:solidFill>
                <a:latin typeface="Oswald"/>
                <a:cs typeface="Times New Roman" pitchFamily="18" charset="0"/>
              </a:rPr>
              <a:t>Kultura Klastra</a:t>
            </a:r>
          </a:p>
          <a:p>
            <a:pPr marL="285750" indent="-285750">
              <a:lnSpc>
                <a:spcPct val="115000"/>
              </a:lnSpc>
              <a:buClr>
                <a:srgbClr val="002060"/>
              </a:buClr>
              <a:buSzPct val="106000"/>
              <a:buFont typeface="Arial" charset="0"/>
              <a:buChar char="•"/>
            </a:pPr>
            <a:r>
              <a:rPr lang="pl-PL" sz="1600">
                <a:solidFill>
                  <a:srgbClr val="002060"/>
                </a:solidFill>
                <a:latin typeface="Oswald"/>
                <a:cs typeface="Times New Roman" pitchFamily="18" charset="0"/>
              </a:rPr>
              <a:t>Potencjał B+R</a:t>
            </a:r>
          </a:p>
        </p:txBody>
      </p:sp>
      <p:grpSp>
        <p:nvGrpSpPr>
          <p:cNvPr id="17416" name="Grupa 31"/>
          <p:cNvGrpSpPr>
            <a:grpSpLocks/>
          </p:cNvGrpSpPr>
          <p:nvPr/>
        </p:nvGrpSpPr>
        <p:grpSpPr bwMode="auto">
          <a:xfrm>
            <a:off x="5845175" y="1084263"/>
            <a:ext cx="5829300" cy="5511800"/>
            <a:chOff x="731382" y="609558"/>
            <a:chExt cx="5704114" cy="5812316"/>
          </a:xfrm>
        </p:grpSpPr>
        <p:grpSp>
          <p:nvGrpSpPr>
            <p:cNvPr id="17448" name="Grupa 32"/>
            <p:cNvGrpSpPr>
              <a:grpSpLocks/>
            </p:cNvGrpSpPr>
            <p:nvPr/>
          </p:nvGrpSpPr>
          <p:grpSpPr bwMode="auto">
            <a:xfrm>
              <a:off x="731382" y="609558"/>
              <a:ext cx="5704114" cy="5802085"/>
              <a:chOff x="2303748" y="1239602"/>
              <a:chExt cx="3744418" cy="3752242"/>
            </a:xfrm>
          </p:grpSpPr>
          <p:sp>
            <p:nvSpPr>
              <p:cNvPr id="48" name="Prostokąt 47"/>
              <p:cNvSpPr/>
              <p:nvPr/>
            </p:nvSpPr>
            <p:spPr>
              <a:xfrm>
                <a:off x="2303748" y="1239602"/>
                <a:ext cx="936105" cy="936466"/>
              </a:xfrm>
              <a:prstGeom prst="rect">
                <a:avLst/>
              </a:prstGeom>
              <a:solidFill>
                <a:schemeClr val="bg1"/>
              </a:solidFill>
              <a:ln w="95250" cap="rnd">
                <a:solidFill>
                  <a:srgbClr val="00206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/>
              </a:p>
            </p:txBody>
          </p:sp>
          <p:sp>
            <p:nvSpPr>
              <p:cNvPr id="49" name="Prostokąt 48"/>
              <p:cNvSpPr/>
              <p:nvPr/>
            </p:nvSpPr>
            <p:spPr>
              <a:xfrm>
                <a:off x="3239853" y="2176068"/>
                <a:ext cx="936105" cy="935384"/>
              </a:xfrm>
              <a:prstGeom prst="rect">
                <a:avLst/>
              </a:prstGeom>
              <a:noFill/>
              <a:ln w="95250" cap="rnd">
                <a:solidFill>
                  <a:srgbClr val="00206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/>
              </a:p>
            </p:txBody>
          </p:sp>
          <p:sp>
            <p:nvSpPr>
              <p:cNvPr id="50" name="Prostokąt 49"/>
              <p:cNvSpPr/>
              <p:nvPr/>
            </p:nvSpPr>
            <p:spPr>
              <a:xfrm>
                <a:off x="3239853" y="3120113"/>
                <a:ext cx="936105" cy="935384"/>
              </a:xfrm>
              <a:prstGeom prst="rect">
                <a:avLst/>
              </a:prstGeom>
              <a:noFill/>
              <a:ln w="95250" cap="rnd">
                <a:solidFill>
                  <a:srgbClr val="00206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/>
              </a:p>
            </p:txBody>
          </p:sp>
          <p:sp>
            <p:nvSpPr>
              <p:cNvPr id="51" name="Prostokąt 50"/>
              <p:cNvSpPr/>
              <p:nvPr/>
            </p:nvSpPr>
            <p:spPr>
              <a:xfrm>
                <a:off x="3239853" y="4055498"/>
                <a:ext cx="936105" cy="936467"/>
              </a:xfrm>
              <a:prstGeom prst="rect">
                <a:avLst/>
              </a:prstGeom>
              <a:noFill/>
              <a:ln w="95250" cap="rnd">
                <a:solidFill>
                  <a:srgbClr val="00206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/>
              </a:p>
            </p:txBody>
          </p:sp>
          <p:sp>
            <p:nvSpPr>
              <p:cNvPr id="52" name="Prostokąt 51"/>
              <p:cNvSpPr/>
              <p:nvPr/>
            </p:nvSpPr>
            <p:spPr>
              <a:xfrm>
                <a:off x="4165760" y="2176068"/>
                <a:ext cx="936105" cy="935384"/>
              </a:xfrm>
              <a:prstGeom prst="rect">
                <a:avLst/>
              </a:prstGeom>
              <a:solidFill>
                <a:schemeClr val="bg1"/>
              </a:solidFill>
              <a:ln w="95250" cap="rnd">
                <a:solidFill>
                  <a:srgbClr val="00206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/>
              </a:p>
            </p:txBody>
          </p:sp>
          <p:sp>
            <p:nvSpPr>
              <p:cNvPr id="53" name="Prostokąt 52"/>
              <p:cNvSpPr/>
              <p:nvPr/>
            </p:nvSpPr>
            <p:spPr>
              <a:xfrm>
                <a:off x="4175957" y="3120113"/>
                <a:ext cx="936105" cy="935384"/>
              </a:xfrm>
              <a:prstGeom prst="rect">
                <a:avLst/>
              </a:prstGeom>
              <a:solidFill>
                <a:schemeClr val="bg1"/>
              </a:solidFill>
              <a:ln w="95250" cap="rnd">
                <a:solidFill>
                  <a:srgbClr val="00206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/>
              </a:p>
            </p:txBody>
          </p:sp>
          <p:sp>
            <p:nvSpPr>
              <p:cNvPr id="54" name="Prostokąt 53"/>
              <p:cNvSpPr/>
              <p:nvPr/>
            </p:nvSpPr>
            <p:spPr>
              <a:xfrm>
                <a:off x="4175957" y="4055498"/>
                <a:ext cx="936105" cy="936467"/>
              </a:xfrm>
              <a:prstGeom prst="rect">
                <a:avLst/>
              </a:prstGeom>
              <a:solidFill>
                <a:schemeClr val="bg1"/>
              </a:solidFill>
              <a:ln w="95250" cap="rnd">
                <a:solidFill>
                  <a:srgbClr val="00206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/>
              </a:p>
            </p:txBody>
          </p:sp>
          <p:sp>
            <p:nvSpPr>
              <p:cNvPr id="55" name="Prostokąt 54"/>
              <p:cNvSpPr/>
              <p:nvPr/>
            </p:nvSpPr>
            <p:spPr>
              <a:xfrm>
                <a:off x="5112062" y="2176068"/>
                <a:ext cx="936105" cy="938632"/>
              </a:xfrm>
              <a:prstGeom prst="rect">
                <a:avLst/>
              </a:prstGeom>
              <a:noFill/>
              <a:ln w="95250" cap="rnd">
                <a:solidFill>
                  <a:srgbClr val="00206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/>
              </a:p>
            </p:txBody>
          </p:sp>
          <p:sp>
            <p:nvSpPr>
              <p:cNvPr id="56" name="Prostokąt 55"/>
              <p:cNvSpPr/>
              <p:nvPr/>
            </p:nvSpPr>
            <p:spPr>
              <a:xfrm>
                <a:off x="5112062" y="3122279"/>
                <a:ext cx="936105" cy="936467"/>
              </a:xfrm>
              <a:prstGeom prst="rect">
                <a:avLst/>
              </a:prstGeom>
              <a:noFill/>
              <a:ln w="95250" cap="rnd">
                <a:solidFill>
                  <a:srgbClr val="00206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/>
              </a:p>
            </p:txBody>
          </p:sp>
          <p:sp>
            <p:nvSpPr>
              <p:cNvPr id="57" name="Prostokąt 56"/>
              <p:cNvSpPr/>
              <p:nvPr/>
            </p:nvSpPr>
            <p:spPr>
              <a:xfrm>
                <a:off x="5112062" y="4058746"/>
                <a:ext cx="936105" cy="931054"/>
              </a:xfrm>
              <a:prstGeom prst="rect">
                <a:avLst/>
              </a:prstGeom>
              <a:noFill/>
              <a:ln w="95250" cap="rnd">
                <a:solidFill>
                  <a:srgbClr val="00206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l-PL"/>
              </a:p>
            </p:txBody>
          </p:sp>
        </p:grpSp>
        <p:sp>
          <p:nvSpPr>
            <p:cNvPr id="17449" name="Prostokąt 33"/>
            <p:cNvSpPr>
              <a:spLocks noChangeArrowheads="1"/>
            </p:cNvSpPr>
            <p:nvPr/>
          </p:nvSpPr>
          <p:spPr bwMode="auto">
            <a:xfrm>
              <a:off x="776680" y="733183"/>
              <a:ext cx="1346035" cy="1200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solidFill>
                    <a:srgbClr val="002060"/>
                  </a:solidFill>
                  <a:latin typeface="Arial Narrow" pitchFamily="34" charset="0"/>
                  <a:cs typeface="Times New Roman" pitchFamily="18" charset="0"/>
                </a:rPr>
                <a:t>Stać się kluczowym partnerem i integratorem działań w rozwoju sektora transportowo-logistycznego </a:t>
              </a:r>
              <a:endParaRPr lang="pl-PL" sz="2000">
                <a:latin typeface="Calibri" pitchFamily="34" charset="0"/>
              </a:endParaRPr>
            </a:p>
          </p:txBody>
        </p:sp>
        <p:sp>
          <p:nvSpPr>
            <p:cNvPr id="17450" name="Prostokąt 34"/>
            <p:cNvSpPr>
              <a:spLocks noChangeArrowheads="1"/>
            </p:cNvSpPr>
            <p:nvPr/>
          </p:nvSpPr>
          <p:spPr bwMode="auto">
            <a:xfrm>
              <a:off x="2166257" y="2550011"/>
              <a:ext cx="1338943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pl-PL" sz="1400">
                  <a:solidFill>
                    <a:srgbClr val="002060"/>
                  </a:solidFill>
                  <a:latin typeface="Arial Narrow" pitchFamily="34" charset="0"/>
                  <a:cs typeface="Times New Roman" pitchFamily="18" charset="0"/>
                </a:rPr>
                <a:t>Doskonałość organizacyjna</a:t>
              </a:r>
            </a:p>
          </p:txBody>
        </p:sp>
        <p:sp>
          <p:nvSpPr>
            <p:cNvPr id="17451" name="Prostokąt 35"/>
            <p:cNvSpPr>
              <a:spLocks noChangeArrowheads="1"/>
            </p:cNvSpPr>
            <p:nvPr/>
          </p:nvSpPr>
          <p:spPr bwMode="auto">
            <a:xfrm>
              <a:off x="2188030" y="3997507"/>
              <a:ext cx="1404255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pl-PL" sz="1400">
                  <a:solidFill>
                    <a:srgbClr val="002060"/>
                  </a:solidFill>
                  <a:latin typeface="Arial Narrow" pitchFamily="34" charset="0"/>
                  <a:cs typeface="Times New Roman" pitchFamily="18" charset="0"/>
                </a:rPr>
                <a:t>Rozpoznawalność i reputacja</a:t>
              </a:r>
            </a:p>
          </p:txBody>
        </p:sp>
        <p:sp>
          <p:nvSpPr>
            <p:cNvPr id="17452" name="Prostokąt 36"/>
            <p:cNvSpPr>
              <a:spLocks noChangeArrowheads="1"/>
            </p:cNvSpPr>
            <p:nvPr/>
          </p:nvSpPr>
          <p:spPr bwMode="auto">
            <a:xfrm>
              <a:off x="2177143" y="5426327"/>
              <a:ext cx="131717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pl-PL" sz="1400">
                  <a:solidFill>
                    <a:srgbClr val="002060"/>
                  </a:solidFill>
                  <a:latin typeface="Arial Narrow" pitchFamily="34" charset="0"/>
                  <a:cs typeface="Times New Roman" pitchFamily="18" charset="0"/>
                </a:rPr>
                <a:t>Innowacyjność i konkurencyjność</a:t>
              </a:r>
            </a:p>
          </p:txBody>
        </p:sp>
        <p:sp>
          <p:nvSpPr>
            <p:cNvPr id="17453" name="Prostokąt 37"/>
            <p:cNvSpPr>
              <a:spLocks noChangeArrowheads="1"/>
            </p:cNvSpPr>
            <p:nvPr/>
          </p:nvSpPr>
          <p:spPr bwMode="auto">
            <a:xfrm>
              <a:off x="3559627" y="2304431"/>
              <a:ext cx="1415143" cy="1014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107000"/>
                </a:lnSpc>
              </a:pPr>
              <a:r>
                <a:rPr lang="pl-PL" sz="1400" b="1">
                  <a:solidFill>
                    <a:srgbClr val="002060"/>
                  </a:solidFill>
                  <a:latin typeface="Arial Narrow" pitchFamily="34" charset="0"/>
                  <a:cs typeface="Times New Roman" pitchFamily="18" charset="0"/>
                </a:rPr>
                <a:t>Zbudować</a:t>
              </a:r>
            </a:p>
            <a:p>
              <a:pPr algn="ctr">
                <a:lnSpc>
                  <a:spcPct val="107000"/>
                </a:lnSpc>
              </a:pPr>
              <a:r>
                <a:rPr lang="pl-PL" sz="1400" b="1">
                  <a:solidFill>
                    <a:srgbClr val="002060"/>
                  </a:solidFill>
                  <a:latin typeface="Arial Narrow" pitchFamily="34" charset="0"/>
                  <a:cs typeface="Times New Roman" pitchFamily="18" charset="0"/>
                </a:rPr>
                <a:t>doskonałość organizacyjną Klastra</a:t>
              </a:r>
            </a:p>
          </p:txBody>
        </p:sp>
        <p:sp>
          <p:nvSpPr>
            <p:cNvPr id="17454" name="Prostokąt 38"/>
            <p:cNvSpPr>
              <a:spLocks noChangeArrowheads="1"/>
            </p:cNvSpPr>
            <p:nvPr/>
          </p:nvSpPr>
          <p:spPr bwMode="auto">
            <a:xfrm>
              <a:off x="3570514" y="3521415"/>
              <a:ext cx="1426027" cy="13849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pl-PL" sz="1400" b="1">
                  <a:solidFill>
                    <a:srgbClr val="002060"/>
                  </a:solidFill>
                  <a:latin typeface="Arial Narrow" pitchFamily="34" charset="0"/>
                  <a:cs typeface="Times New Roman" pitchFamily="18" charset="0"/>
                </a:rPr>
                <a:t>Osiągnąć rozpoznawalność i reputację na poziomie krajowym i zagranicznym</a:t>
              </a:r>
            </a:p>
          </p:txBody>
        </p:sp>
        <p:sp>
          <p:nvSpPr>
            <p:cNvPr id="17455" name="Prostokąt 39"/>
            <p:cNvSpPr>
              <a:spLocks noChangeArrowheads="1"/>
            </p:cNvSpPr>
            <p:nvPr/>
          </p:nvSpPr>
          <p:spPr bwMode="auto">
            <a:xfrm>
              <a:off x="3603171" y="4946470"/>
              <a:ext cx="1404257" cy="1475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107000"/>
                </a:lnSpc>
              </a:pPr>
              <a:r>
                <a:rPr lang="pl-PL" sz="1400" b="1">
                  <a:solidFill>
                    <a:srgbClr val="002060"/>
                  </a:solidFill>
                  <a:latin typeface="Arial Narrow" pitchFamily="34" charset="0"/>
                  <a:cs typeface="Times New Roman" pitchFamily="18" charset="0"/>
                </a:rPr>
                <a:t>Wzmocnić zdolność do innowacyjności </a:t>
              </a:r>
              <a:br>
                <a:rPr lang="pl-PL" sz="1400" b="1">
                  <a:solidFill>
                    <a:srgbClr val="002060"/>
                  </a:solidFill>
                  <a:latin typeface="Arial Narrow" pitchFamily="34" charset="0"/>
                  <a:cs typeface="Times New Roman" pitchFamily="18" charset="0"/>
                </a:rPr>
              </a:br>
              <a:r>
                <a:rPr lang="pl-PL" sz="1400" b="1">
                  <a:solidFill>
                    <a:srgbClr val="002060"/>
                  </a:solidFill>
                  <a:latin typeface="Arial Narrow" pitchFamily="34" charset="0"/>
                  <a:cs typeface="Times New Roman" pitchFamily="18" charset="0"/>
                </a:rPr>
                <a:t>i budowania konkurencyjności sektora</a:t>
              </a:r>
            </a:p>
          </p:txBody>
        </p:sp>
        <p:sp>
          <p:nvSpPr>
            <p:cNvPr id="17456" name="Prostokąt 40"/>
            <p:cNvSpPr>
              <a:spLocks noChangeArrowheads="1"/>
            </p:cNvSpPr>
            <p:nvPr/>
          </p:nvSpPr>
          <p:spPr bwMode="auto">
            <a:xfrm>
              <a:off x="5007428" y="2196068"/>
              <a:ext cx="1415143" cy="11695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pl-PL" sz="1400">
                  <a:solidFill>
                    <a:srgbClr val="002060"/>
                  </a:solidFill>
                  <a:latin typeface="Arial Narrow" pitchFamily="34" charset="0"/>
                  <a:cs typeface="Times New Roman" pitchFamily="18" charset="0"/>
                </a:rPr>
                <a:t>% celów zrealizowanych zgodnie z założeniami strategii</a:t>
              </a:r>
            </a:p>
          </p:txBody>
        </p:sp>
        <p:sp>
          <p:nvSpPr>
            <p:cNvPr id="17457" name="Prostokąt 41"/>
            <p:cNvSpPr>
              <a:spLocks noChangeArrowheads="1"/>
            </p:cNvSpPr>
            <p:nvPr/>
          </p:nvSpPr>
          <p:spPr bwMode="auto">
            <a:xfrm>
              <a:off x="5012869" y="3617994"/>
              <a:ext cx="1371600" cy="12448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pl-PL" sz="1400">
                  <a:solidFill>
                    <a:srgbClr val="002060"/>
                  </a:solidFill>
                  <a:latin typeface="Arial Narrow" pitchFamily="34" charset="0"/>
                  <a:cs typeface="Times New Roman" pitchFamily="18" charset="0"/>
                </a:rPr>
                <a:t>Wskaźnik poziomu reputacji w środowiskach naukowych, oraz komercyjnych</a:t>
              </a:r>
            </a:p>
          </p:txBody>
        </p:sp>
        <p:sp>
          <p:nvSpPr>
            <p:cNvPr id="17458" name="Prostokąt 42"/>
            <p:cNvSpPr>
              <a:spLocks noChangeArrowheads="1"/>
            </p:cNvSpPr>
            <p:nvPr/>
          </p:nvSpPr>
          <p:spPr bwMode="auto">
            <a:xfrm>
              <a:off x="5018311" y="4980058"/>
              <a:ext cx="1404260" cy="13849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pl-PL" sz="1400">
                  <a:solidFill>
                    <a:srgbClr val="002060"/>
                  </a:solidFill>
                  <a:latin typeface="Arial Narrow" pitchFamily="34" charset="0"/>
                  <a:cs typeface="Times New Roman" pitchFamily="18" charset="0"/>
                </a:rPr>
                <a:t>Liczba realizowanych projektów na poziomie krajowym i międzynarodowym</a:t>
              </a:r>
            </a:p>
          </p:txBody>
        </p:sp>
        <p:sp>
          <p:nvSpPr>
            <p:cNvPr id="45" name="pole tekstowe 44"/>
            <p:cNvSpPr txBox="1"/>
            <p:nvPr/>
          </p:nvSpPr>
          <p:spPr>
            <a:xfrm>
              <a:off x="2163624" y="1503503"/>
              <a:ext cx="1401174" cy="41516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l-PL" sz="1050" dirty="0">
                  <a:solidFill>
                    <a:schemeClr val="bg1"/>
                  </a:solidFill>
                  <a:latin typeface="Arial Black" panose="020B0A04020102020204" pitchFamily="34" charset="0"/>
                  <a:cs typeface="+mn-cs"/>
                </a:rPr>
                <a:t>OBSZARY PRZEWAGI</a:t>
              </a:r>
            </a:p>
          </p:txBody>
        </p:sp>
        <p:sp>
          <p:nvSpPr>
            <p:cNvPr id="46" name="pole tekstowe 45"/>
            <p:cNvSpPr txBox="1"/>
            <p:nvPr/>
          </p:nvSpPr>
          <p:spPr>
            <a:xfrm>
              <a:off x="3557032" y="1511873"/>
              <a:ext cx="1401174" cy="41516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l-PL" sz="1050" dirty="0">
                  <a:solidFill>
                    <a:schemeClr val="bg1"/>
                  </a:solidFill>
                  <a:latin typeface="Arial Black" panose="020B0A04020102020204" pitchFamily="34" charset="0"/>
                  <a:cs typeface="+mn-cs"/>
                </a:rPr>
                <a:t>CELE STRATEGICZNE</a:t>
              </a:r>
            </a:p>
          </p:txBody>
        </p:sp>
        <p:sp>
          <p:nvSpPr>
            <p:cNvPr id="47" name="pole tekstowe 46"/>
            <p:cNvSpPr txBox="1"/>
            <p:nvPr/>
          </p:nvSpPr>
          <p:spPr>
            <a:xfrm>
              <a:off x="5034322" y="1518569"/>
              <a:ext cx="1401174" cy="41516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l-PL" sz="1050" dirty="0">
                  <a:solidFill>
                    <a:schemeClr val="bg1"/>
                  </a:solidFill>
                  <a:latin typeface="Arial Black" panose="020B0A04020102020204" pitchFamily="34" charset="0"/>
                  <a:cs typeface="+mn-cs"/>
                </a:rPr>
                <a:t>WSKAŹNIKI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l-PL" sz="1050" dirty="0">
                  <a:solidFill>
                    <a:schemeClr val="bg1"/>
                  </a:solidFill>
                  <a:latin typeface="Arial Black" panose="020B0A04020102020204" pitchFamily="34" charset="0"/>
                  <a:cs typeface="+mn-cs"/>
                </a:rPr>
                <a:t>KPI</a:t>
              </a:r>
            </a:p>
          </p:txBody>
        </p:sp>
      </p:grpSp>
      <p:sp>
        <p:nvSpPr>
          <p:cNvPr id="62" name="Elipsa 61"/>
          <p:cNvSpPr/>
          <p:nvPr/>
        </p:nvSpPr>
        <p:spPr>
          <a:xfrm>
            <a:off x="941388" y="2998788"/>
            <a:ext cx="322262" cy="346075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63" name="Elipsa 62"/>
          <p:cNvSpPr/>
          <p:nvPr/>
        </p:nvSpPr>
        <p:spPr>
          <a:xfrm>
            <a:off x="941388" y="3536950"/>
            <a:ext cx="322262" cy="346075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64" name="Elipsa 63"/>
          <p:cNvSpPr/>
          <p:nvPr/>
        </p:nvSpPr>
        <p:spPr>
          <a:xfrm>
            <a:off x="941388" y="4102100"/>
            <a:ext cx="322262" cy="344488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65" name="Elipsa 64"/>
          <p:cNvSpPr/>
          <p:nvPr/>
        </p:nvSpPr>
        <p:spPr>
          <a:xfrm>
            <a:off x="941388" y="4670425"/>
            <a:ext cx="322262" cy="344488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66" name="Elipsa 65"/>
          <p:cNvSpPr/>
          <p:nvPr/>
        </p:nvSpPr>
        <p:spPr>
          <a:xfrm>
            <a:off x="941388" y="5199063"/>
            <a:ext cx="322262" cy="344487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67" name="Elipsa 66"/>
          <p:cNvSpPr/>
          <p:nvPr/>
        </p:nvSpPr>
        <p:spPr>
          <a:xfrm>
            <a:off x="1416050" y="4110038"/>
            <a:ext cx="320675" cy="344487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68" name="Elipsa 67"/>
          <p:cNvSpPr/>
          <p:nvPr/>
        </p:nvSpPr>
        <p:spPr>
          <a:xfrm>
            <a:off x="1416050" y="5195888"/>
            <a:ext cx="320675" cy="344487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69" name="Elipsa 68"/>
          <p:cNvSpPr/>
          <p:nvPr/>
        </p:nvSpPr>
        <p:spPr>
          <a:xfrm>
            <a:off x="1416050" y="5697538"/>
            <a:ext cx="320675" cy="344487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0" name="Elipsa 69"/>
          <p:cNvSpPr/>
          <p:nvPr/>
        </p:nvSpPr>
        <p:spPr>
          <a:xfrm>
            <a:off x="1481138" y="2998788"/>
            <a:ext cx="322262" cy="346075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1" name="Elipsa 70"/>
          <p:cNvSpPr/>
          <p:nvPr/>
        </p:nvSpPr>
        <p:spPr>
          <a:xfrm>
            <a:off x="398463" y="2998788"/>
            <a:ext cx="322262" cy="346075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2" name="Elipsa 71"/>
          <p:cNvSpPr/>
          <p:nvPr/>
        </p:nvSpPr>
        <p:spPr>
          <a:xfrm>
            <a:off x="434975" y="4670425"/>
            <a:ext cx="322263" cy="344488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cxnSp>
        <p:nvCxnSpPr>
          <p:cNvPr id="74" name="Łącznik prosty 73"/>
          <p:cNvCxnSpPr/>
          <p:nvPr/>
        </p:nvCxnSpPr>
        <p:spPr>
          <a:xfrm>
            <a:off x="720725" y="3171825"/>
            <a:ext cx="760413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Łącznik prosty 75"/>
          <p:cNvCxnSpPr>
            <a:stCxn id="90" idx="4"/>
          </p:cNvCxnSpPr>
          <p:nvPr/>
        </p:nvCxnSpPr>
        <p:spPr>
          <a:xfrm>
            <a:off x="1095375" y="2835275"/>
            <a:ext cx="7938" cy="236378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Łącznik prosty 76"/>
          <p:cNvCxnSpPr>
            <a:stCxn id="64" idx="2"/>
            <a:endCxn id="67" idx="6"/>
          </p:cNvCxnSpPr>
          <p:nvPr/>
        </p:nvCxnSpPr>
        <p:spPr>
          <a:xfrm>
            <a:off x="941388" y="4273550"/>
            <a:ext cx="795337" cy="793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Łącznik prosty 78"/>
          <p:cNvCxnSpPr/>
          <p:nvPr/>
        </p:nvCxnSpPr>
        <p:spPr>
          <a:xfrm>
            <a:off x="546100" y="4822825"/>
            <a:ext cx="1190625" cy="3968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Łącznik prosty 79"/>
          <p:cNvCxnSpPr/>
          <p:nvPr/>
        </p:nvCxnSpPr>
        <p:spPr>
          <a:xfrm>
            <a:off x="1106488" y="5330825"/>
            <a:ext cx="611187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Łącznik prosty 80"/>
          <p:cNvCxnSpPr/>
          <p:nvPr/>
        </p:nvCxnSpPr>
        <p:spPr>
          <a:xfrm>
            <a:off x="1576388" y="4454525"/>
            <a:ext cx="0" cy="1243013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Elipsa 84"/>
          <p:cNvSpPr/>
          <p:nvPr/>
        </p:nvSpPr>
        <p:spPr>
          <a:xfrm>
            <a:off x="1416050" y="4670425"/>
            <a:ext cx="320675" cy="344488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90" name="Elipsa 89"/>
          <p:cNvSpPr/>
          <p:nvPr/>
        </p:nvSpPr>
        <p:spPr>
          <a:xfrm>
            <a:off x="935038" y="2489200"/>
            <a:ext cx="320675" cy="346075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92" name="Elipsa 91"/>
          <p:cNvSpPr/>
          <p:nvPr/>
        </p:nvSpPr>
        <p:spPr>
          <a:xfrm>
            <a:off x="7340600" y="3752850"/>
            <a:ext cx="4438650" cy="1570038"/>
          </a:xfrm>
          <a:prstGeom prst="ellipse">
            <a:avLst/>
          </a:prstGeom>
          <a:noFill/>
          <a:ln w="28575">
            <a:solidFill>
              <a:srgbClr val="FF9933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93" name="Elipsa 92"/>
          <p:cNvSpPr/>
          <p:nvPr/>
        </p:nvSpPr>
        <p:spPr>
          <a:xfrm>
            <a:off x="749300" y="5014913"/>
            <a:ext cx="1165225" cy="1190625"/>
          </a:xfrm>
          <a:prstGeom prst="ellipse">
            <a:avLst/>
          </a:prstGeom>
          <a:noFill/>
          <a:ln w="28575">
            <a:solidFill>
              <a:srgbClr val="FF9933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61" name="Elipsa 60"/>
          <p:cNvSpPr/>
          <p:nvPr/>
        </p:nvSpPr>
        <p:spPr>
          <a:xfrm>
            <a:off x="801688" y="2863850"/>
            <a:ext cx="1181100" cy="1192213"/>
          </a:xfrm>
          <a:prstGeom prst="ellipse">
            <a:avLst/>
          </a:prstGeom>
          <a:noFill/>
          <a:ln w="28575">
            <a:solidFill>
              <a:srgbClr val="FF9933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3" name="Elipsa 72"/>
          <p:cNvSpPr/>
          <p:nvPr/>
        </p:nvSpPr>
        <p:spPr>
          <a:xfrm>
            <a:off x="247650" y="4508500"/>
            <a:ext cx="1165225" cy="1190625"/>
          </a:xfrm>
          <a:prstGeom prst="ellipse">
            <a:avLst/>
          </a:prstGeom>
          <a:noFill/>
          <a:ln w="28575">
            <a:solidFill>
              <a:srgbClr val="FF9933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17440" name="Podtytuł 2"/>
          <p:cNvSpPr txBox="1">
            <a:spLocks/>
          </p:cNvSpPr>
          <p:nvPr/>
        </p:nvSpPr>
        <p:spPr bwMode="auto">
          <a:xfrm>
            <a:off x="433388" y="233363"/>
            <a:ext cx="91440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pl-PL" sz="2000">
                <a:solidFill>
                  <a:schemeClr val="bg1"/>
                </a:solidFill>
                <a:latin typeface="Arial Black" pitchFamily="34" charset="0"/>
              </a:rPr>
              <a:t>Klaster Logistyczno-Transportowy „Północ-Południe”</a:t>
            </a:r>
          </a:p>
        </p:txBody>
      </p:sp>
      <p:pic>
        <p:nvPicPr>
          <p:cNvPr id="17441" name="Obraz 77" descr="http://serwer1473800.home.pl/wp-content/uploads/2014/04/cl_label_bronzeesca-bla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802938" y="642938"/>
            <a:ext cx="1084262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2" name="Łącznik prosty 81"/>
          <p:cNvCxnSpPr/>
          <p:nvPr/>
        </p:nvCxnSpPr>
        <p:spPr>
          <a:xfrm flipV="1">
            <a:off x="517525" y="749300"/>
            <a:ext cx="3729038" cy="9525"/>
          </a:xfrm>
          <a:prstGeom prst="line">
            <a:avLst/>
          </a:prstGeom>
          <a:ln w="158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Łącznik prosty 82"/>
          <p:cNvCxnSpPr/>
          <p:nvPr/>
        </p:nvCxnSpPr>
        <p:spPr>
          <a:xfrm flipV="1">
            <a:off x="6335713" y="749300"/>
            <a:ext cx="3729037" cy="9525"/>
          </a:xfrm>
          <a:prstGeom prst="line">
            <a:avLst/>
          </a:prstGeom>
          <a:ln w="158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444" name="Obraz 8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802938" y="112713"/>
            <a:ext cx="1084262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7" name="Elipsa 91"/>
          <p:cNvSpPr/>
          <p:nvPr/>
        </p:nvSpPr>
        <p:spPr>
          <a:xfrm>
            <a:off x="949325" y="2443163"/>
            <a:ext cx="1181100" cy="1192212"/>
          </a:xfrm>
          <a:prstGeom prst="ellipse">
            <a:avLst/>
          </a:prstGeom>
          <a:noFill/>
          <a:ln w="28575">
            <a:solidFill>
              <a:srgbClr val="FF9933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88" name="Elipsa 91"/>
          <p:cNvSpPr/>
          <p:nvPr/>
        </p:nvSpPr>
        <p:spPr>
          <a:xfrm>
            <a:off x="7334250" y="5048250"/>
            <a:ext cx="4437063" cy="1570038"/>
          </a:xfrm>
          <a:prstGeom prst="ellipse">
            <a:avLst/>
          </a:prstGeom>
          <a:noFill/>
          <a:ln w="28575">
            <a:solidFill>
              <a:srgbClr val="FF9933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17447" name="Podtytuł 2"/>
          <p:cNvSpPr txBox="1">
            <a:spLocks/>
          </p:cNvSpPr>
          <p:nvPr/>
        </p:nvSpPr>
        <p:spPr bwMode="auto">
          <a:xfrm>
            <a:off x="485775" y="1155700"/>
            <a:ext cx="603250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pl-PL" sz="2400">
                <a:solidFill>
                  <a:srgbClr val="002060"/>
                </a:solidFill>
                <a:latin typeface="Arial Black" pitchFamily="34" charset="0"/>
              </a:rPr>
              <a:t>Założenia wynikające </a:t>
            </a:r>
            <a:br>
              <a:rPr lang="pl-PL" sz="2400">
                <a:solidFill>
                  <a:srgbClr val="002060"/>
                </a:solidFill>
                <a:latin typeface="Arial Black" pitchFamily="34" charset="0"/>
              </a:rPr>
            </a:br>
            <a:r>
              <a:rPr lang="pl-PL" sz="2400">
                <a:solidFill>
                  <a:srgbClr val="002060"/>
                </a:solidFill>
                <a:latin typeface="Arial Black" pitchFamily="34" charset="0"/>
              </a:rPr>
              <a:t>ze Strategii Klastra</a:t>
            </a:r>
          </a:p>
        </p:txBody>
      </p:sp>
    </p:spTree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Podtytuł 2"/>
          <p:cNvSpPr txBox="1">
            <a:spLocks/>
          </p:cNvSpPr>
          <p:nvPr/>
        </p:nvSpPr>
        <p:spPr bwMode="auto">
          <a:xfrm>
            <a:off x="433388" y="233363"/>
            <a:ext cx="91440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pl-PL" sz="2000">
                <a:solidFill>
                  <a:schemeClr val="bg1"/>
                </a:solidFill>
                <a:latin typeface="Arial Black" pitchFamily="34" charset="0"/>
              </a:rPr>
              <a:t>Klaster Logistyczno-Transportowy „Północ-Południe”</a:t>
            </a:r>
          </a:p>
        </p:txBody>
      </p:sp>
      <p:pic>
        <p:nvPicPr>
          <p:cNvPr id="18435" name="Obraz 77" descr="http://serwer1473800.home.pl/wp-content/uploads/2014/04/cl_label_bronzeesca-bla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802938" y="642938"/>
            <a:ext cx="1084262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2" name="Łącznik prosty 81"/>
          <p:cNvCxnSpPr/>
          <p:nvPr/>
        </p:nvCxnSpPr>
        <p:spPr>
          <a:xfrm flipV="1">
            <a:off x="517525" y="749300"/>
            <a:ext cx="3729038" cy="9525"/>
          </a:xfrm>
          <a:prstGeom prst="line">
            <a:avLst/>
          </a:prstGeom>
          <a:ln w="158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Łącznik prosty 82"/>
          <p:cNvCxnSpPr/>
          <p:nvPr/>
        </p:nvCxnSpPr>
        <p:spPr>
          <a:xfrm flipV="1">
            <a:off x="6335713" y="749300"/>
            <a:ext cx="3729037" cy="9525"/>
          </a:xfrm>
          <a:prstGeom prst="line">
            <a:avLst/>
          </a:prstGeom>
          <a:ln w="158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438" name="Obraz 8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802938" y="112713"/>
            <a:ext cx="1084262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9" name="Podtytuł 2"/>
          <p:cNvSpPr txBox="1">
            <a:spLocks/>
          </p:cNvSpPr>
          <p:nvPr/>
        </p:nvSpPr>
        <p:spPr bwMode="auto">
          <a:xfrm>
            <a:off x="485775" y="1155700"/>
            <a:ext cx="1039177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pl-PL" sz="2400">
                <a:solidFill>
                  <a:srgbClr val="002060"/>
                </a:solidFill>
                <a:latin typeface="Arial Black" pitchFamily="34" charset="0"/>
              </a:rPr>
              <a:t>Dotychczasowe doświadczenia w zakresie internacjonalizacji</a:t>
            </a:r>
          </a:p>
        </p:txBody>
      </p:sp>
      <p:pic>
        <p:nvPicPr>
          <p:cNvPr id="18440" name="Obraz 8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1675" y="4133850"/>
            <a:ext cx="2547938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pole tekstowe 1"/>
          <p:cNvSpPr txBox="1"/>
          <p:nvPr/>
        </p:nvSpPr>
        <p:spPr>
          <a:xfrm>
            <a:off x="679450" y="2301875"/>
            <a:ext cx="2570163" cy="16986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solidFill>
                  <a:srgbClr val="002060"/>
                </a:solidFill>
                <a:latin typeface="Arial Black" panose="020B0A04020102020204" pitchFamily="34" charset="0"/>
                <a:cs typeface="+mn-cs"/>
              </a:rPr>
              <a:t>Kluczowe rynki:</a:t>
            </a:r>
          </a:p>
          <a:p>
            <a:pPr marL="285750" indent="-28575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pl-PL" dirty="0">
                <a:solidFill>
                  <a:srgbClr val="002060"/>
                </a:solidFill>
                <a:latin typeface="Arial Black" panose="020B0A04020102020204" pitchFamily="34" charset="0"/>
                <a:cs typeface="+mn-cs"/>
              </a:rPr>
              <a:t>Niemcy</a:t>
            </a:r>
          </a:p>
          <a:p>
            <a:pPr marL="285750" indent="-28575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pl-PL" dirty="0">
                <a:solidFill>
                  <a:srgbClr val="002060"/>
                </a:solidFill>
                <a:latin typeface="Arial Black" panose="020B0A04020102020204" pitchFamily="34" charset="0"/>
                <a:cs typeface="+mn-cs"/>
              </a:rPr>
              <a:t>Skandynawia</a:t>
            </a:r>
          </a:p>
          <a:p>
            <a:pPr marL="285750" indent="-28575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pl-PL" dirty="0">
                <a:solidFill>
                  <a:srgbClr val="002060"/>
                </a:solidFill>
                <a:latin typeface="Arial Black" panose="020B0A04020102020204" pitchFamily="34" charset="0"/>
                <a:cs typeface="+mn-cs"/>
              </a:rPr>
              <a:t>Bliski Wschód</a:t>
            </a:r>
          </a:p>
          <a:p>
            <a:pPr marL="285750" indent="-28575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pl-PL" dirty="0">
                <a:solidFill>
                  <a:srgbClr val="002060"/>
                </a:solidFill>
                <a:latin typeface="Arial Black" panose="020B0A04020102020204" pitchFamily="34" charset="0"/>
                <a:cs typeface="+mn-cs"/>
              </a:rPr>
              <a:t>Chiny</a:t>
            </a:r>
          </a:p>
        </p:txBody>
      </p:sp>
      <p:sp>
        <p:nvSpPr>
          <p:cNvPr id="91" name="pole tekstowe 90"/>
          <p:cNvSpPr txBox="1"/>
          <p:nvPr/>
        </p:nvSpPr>
        <p:spPr>
          <a:xfrm>
            <a:off x="3598863" y="2298700"/>
            <a:ext cx="3027362" cy="26955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solidFill>
                  <a:srgbClr val="002060"/>
                </a:solidFill>
                <a:latin typeface="Arial Black" panose="020B0A04020102020204" pitchFamily="34" charset="0"/>
                <a:cs typeface="+mn-cs"/>
              </a:rPr>
              <a:t>Formy działań:</a:t>
            </a:r>
          </a:p>
          <a:p>
            <a:pPr marL="285750" indent="-28575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pl-PL" dirty="0">
                <a:solidFill>
                  <a:srgbClr val="002060"/>
                </a:solidFill>
                <a:latin typeface="Arial Black" panose="020B0A04020102020204" pitchFamily="34" charset="0"/>
                <a:cs typeface="+mn-cs"/>
              </a:rPr>
              <a:t>Spotkania bilateralne</a:t>
            </a:r>
          </a:p>
          <a:p>
            <a:pPr marL="285750" indent="-28575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pl-PL" dirty="0">
                <a:solidFill>
                  <a:srgbClr val="002060"/>
                </a:solidFill>
                <a:latin typeface="Arial Black" panose="020B0A04020102020204" pitchFamily="34" charset="0"/>
                <a:cs typeface="+mn-cs"/>
              </a:rPr>
              <a:t>Misje</a:t>
            </a:r>
          </a:p>
          <a:p>
            <a:pPr marL="285750" indent="-28575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pl-PL" dirty="0">
                <a:solidFill>
                  <a:srgbClr val="002060"/>
                </a:solidFill>
                <a:latin typeface="Arial Black" panose="020B0A04020102020204" pitchFamily="34" charset="0"/>
                <a:cs typeface="+mn-cs"/>
              </a:rPr>
              <a:t>Udział w targach i konferencjach</a:t>
            </a:r>
          </a:p>
          <a:p>
            <a:pPr marL="285750" indent="-28575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pl-PL" dirty="0">
                <a:solidFill>
                  <a:srgbClr val="002060"/>
                </a:solidFill>
                <a:latin typeface="Arial Black" panose="020B0A04020102020204" pitchFamily="34" charset="0"/>
                <a:cs typeface="+mn-cs"/>
              </a:rPr>
              <a:t>Przedstawicielstwa</a:t>
            </a:r>
          </a:p>
          <a:p>
            <a:pPr marL="285750" indent="-28575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pl-PL" dirty="0">
                <a:solidFill>
                  <a:srgbClr val="002060"/>
                </a:solidFill>
                <a:latin typeface="Arial Black" panose="020B0A04020102020204" pitchFamily="34" charset="0"/>
                <a:cs typeface="+mn-cs"/>
              </a:rPr>
              <a:t>Wspólne projekty</a:t>
            </a:r>
          </a:p>
        </p:txBody>
      </p:sp>
      <p:sp>
        <p:nvSpPr>
          <p:cNvPr id="94" name="pole tekstowe 93"/>
          <p:cNvSpPr txBox="1"/>
          <p:nvPr/>
        </p:nvSpPr>
        <p:spPr>
          <a:xfrm>
            <a:off x="6975475" y="2298700"/>
            <a:ext cx="4737100" cy="52498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solidFill>
                  <a:srgbClr val="002060"/>
                </a:solidFill>
                <a:latin typeface="Arial Black" panose="020B0A04020102020204" pitchFamily="34" charset="0"/>
                <a:cs typeface="+mn-cs"/>
              </a:rPr>
              <a:t>Wybrane przedsięwzięcia:</a:t>
            </a:r>
          </a:p>
          <a:p>
            <a:pPr marL="285750" indent="-28575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s-ES" sz="1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</a:t>
            </a:r>
            <a:r>
              <a:rPr lang="pl-PL" sz="1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</a:t>
            </a:r>
            <a:r>
              <a:rPr lang="es-ES" sz="1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- 2 </a:t>
            </a:r>
            <a:r>
              <a:rPr lang="pl-PL" sz="1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XII</a:t>
            </a:r>
            <a:r>
              <a:rPr lang="es-ES" sz="1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2016 European Cluster Conference Cluster 4.0 w Brukseli</a:t>
            </a:r>
            <a:endParaRPr lang="pl-PL" sz="17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pl-PL" sz="1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23-24 V 2016 Misja Gospodarcza do Norwegii</a:t>
            </a:r>
          </a:p>
          <a:p>
            <a:pPr marL="285750" indent="-28575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pl-PL" sz="1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14-21 V 2016 Misja Gospodarcza do Chin</a:t>
            </a:r>
          </a:p>
          <a:p>
            <a:pPr marL="285750" indent="-28575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pl-PL" sz="1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17-18 V 2016 </a:t>
            </a:r>
            <a:r>
              <a:rPr lang="pl-PL" sz="1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Emirates</a:t>
            </a:r>
            <a:r>
              <a:rPr lang="pl-PL" sz="1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&amp; Europe </a:t>
            </a:r>
            <a:r>
              <a:rPr lang="pl-PL" sz="1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Economic</a:t>
            </a:r>
            <a:r>
              <a:rPr lang="pl-PL" sz="1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Forum</a:t>
            </a:r>
          </a:p>
          <a:p>
            <a:pPr marL="285750" indent="-28575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pl-PL" sz="1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Współpraca z Polsko – Chińską Radą Biznesu</a:t>
            </a:r>
          </a:p>
          <a:p>
            <a:pPr marL="285750" indent="-28575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pl-PL" sz="1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Współpraca z Norwesko – Polska Izbą Gospodarczą</a:t>
            </a:r>
          </a:p>
          <a:p>
            <a:pPr marL="285750" indent="-28575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pl-PL" sz="1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Realizacja projektu w ramach Horyzontu 2020 z 11 projektami z UE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pl-PL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rgbClr val="002060"/>
              </a:solidFill>
              <a:latin typeface="Arial Black" panose="020B0A04020102020204" pitchFamily="34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rgbClr val="002060"/>
              </a:solidFill>
              <a:latin typeface="Arial Black" panose="020B0A04020102020204" pitchFamily="34" charset="0"/>
              <a:cs typeface="+mn-cs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Podtytuł 2"/>
          <p:cNvSpPr txBox="1">
            <a:spLocks/>
          </p:cNvSpPr>
          <p:nvPr/>
        </p:nvSpPr>
        <p:spPr bwMode="auto">
          <a:xfrm>
            <a:off x="433388" y="233363"/>
            <a:ext cx="91440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pl-PL" sz="2000">
                <a:solidFill>
                  <a:schemeClr val="bg1"/>
                </a:solidFill>
                <a:latin typeface="Arial Black" pitchFamily="34" charset="0"/>
              </a:rPr>
              <a:t>Klaster Logistyczno-Transportowy „Północ-Południe”</a:t>
            </a:r>
          </a:p>
        </p:txBody>
      </p:sp>
      <p:pic>
        <p:nvPicPr>
          <p:cNvPr id="19459" name="Obraz 77" descr="http://serwer1473800.home.pl/wp-content/uploads/2014/04/cl_label_bronzeesca-bla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802938" y="642938"/>
            <a:ext cx="1084262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2" name="Łącznik prosty 81"/>
          <p:cNvCxnSpPr/>
          <p:nvPr/>
        </p:nvCxnSpPr>
        <p:spPr>
          <a:xfrm flipV="1">
            <a:off x="517525" y="749300"/>
            <a:ext cx="3729038" cy="9525"/>
          </a:xfrm>
          <a:prstGeom prst="line">
            <a:avLst/>
          </a:prstGeom>
          <a:ln w="158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Łącznik prosty 82"/>
          <p:cNvCxnSpPr/>
          <p:nvPr/>
        </p:nvCxnSpPr>
        <p:spPr>
          <a:xfrm flipV="1">
            <a:off x="6335713" y="749300"/>
            <a:ext cx="3729037" cy="9525"/>
          </a:xfrm>
          <a:prstGeom prst="line">
            <a:avLst/>
          </a:prstGeom>
          <a:ln w="158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462" name="Obraz 8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802938" y="112713"/>
            <a:ext cx="1084262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3" name="Podtytuł 2"/>
          <p:cNvSpPr txBox="1">
            <a:spLocks/>
          </p:cNvSpPr>
          <p:nvPr/>
        </p:nvSpPr>
        <p:spPr bwMode="auto">
          <a:xfrm>
            <a:off x="485775" y="1155700"/>
            <a:ext cx="1039177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pl-PL" sz="2400">
                <a:solidFill>
                  <a:srgbClr val="002060"/>
                </a:solidFill>
                <a:latin typeface="Arial Black" pitchFamily="34" charset="0"/>
              </a:rPr>
              <a:t>Przebieg prac nad projektem</a:t>
            </a:r>
          </a:p>
        </p:txBody>
      </p:sp>
      <p:sp>
        <p:nvSpPr>
          <p:cNvPr id="3" name="Objaśnienie: strzałka w prawo 2"/>
          <p:cNvSpPr/>
          <p:nvPr/>
        </p:nvSpPr>
        <p:spPr>
          <a:xfrm>
            <a:off x="563563" y="2179638"/>
            <a:ext cx="2922587" cy="3970337"/>
          </a:xfrm>
          <a:prstGeom prst="rightArrowCallou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13" name="Objaśnienie: strzałka w prawo 12"/>
          <p:cNvSpPr/>
          <p:nvPr/>
        </p:nvSpPr>
        <p:spPr>
          <a:xfrm>
            <a:off x="3670300" y="2179638"/>
            <a:ext cx="2921000" cy="3970337"/>
          </a:xfrm>
          <a:prstGeom prst="rightArrowCallou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14" name="Objaśnienie: strzałka w prawo 13"/>
          <p:cNvSpPr/>
          <p:nvPr/>
        </p:nvSpPr>
        <p:spPr>
          <a:xfrm>
            <a:off x="6726238" y="2179638"/>
            <a:ext cx="3154362" cy="3970337"/>
          </a:xfrm>
          <a:prstGeom prst="rightArrowCallou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4" name="pole tekstowe 3"/>
          <p:cNvSpPr txBox="1"/>
          <p:nvPr/>
        </p:nvSpPr>
        <p:spPr>
          <a:xfrm>
            <a:off x="859068" y="2323569"/>
            <a:ext cx="1292662" cy="3732692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Wstępna diagnoza skali zainteresowania, </a:t>
            </a:r>
            <a:br>
              <a:rPr lang="pl-PL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potencjalnych destynacji </a:t>
            </a:r>
            <a:br>
              <a:rPr lang="pl-PL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oraz pożądanych form działań</a:t>
            </a:r>
          </a:p>
        </p:txBody>
      </p:sp>
      <p:sp>
        <p:nvSpPr>
          <p:cNvPr id="16" name="pole tekstowe 15"/>
          <p:cNvSpPr txBox="1"/>
          <p:nvPr/>
        </p:nvSpPr>
        <p:spPr>
          <a:xfrm>
            <a:off x="4266447" y="2279695"/>
            <a:ext cx="738664" cy="3820439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Zdefiniowanie założeń </a:t>
            </a:r>
            <a:br>
              <a:rPr lang="pl-PL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celów na poziomie Klastra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6701425" y="2179528"/>
            <a:ext cx="1969770" cy="3820438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Praca z interesariuszami: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pl-PL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Definiowanie wstępnych planów internacjonalizacji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pl-PL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Określanie wskaźników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pl-PL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Szukanie miejsca w łańcuchu wartości</a:t>
            </a:r>
          </a:p>
        </p:txBody>
      </p:sp>
      <p:sp>
        <p:nvSpPr>
          <p:cNvPr id="6" name="Prostokąt 5"/>
          <p:cNvSpPr/>
          <p:nvPr/>
        </p:nvSpPr>
        <p:spPr>
          <a:xfrm>
            <a:off x="10064750" y="2179638"/>
            <a:ext cx="1822450" cy="3970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19" name="pole tekstowe 18"/>
          <p:cNvSpPr txBox="1"/>
          <p:nvPr/>
        </p:nvSpPr>
        <p:spPr>
          <a:xfrm>
            <a:off x="10402596" y="2179527"/>
            <a:ext cx="1292662" cy="3970751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Agregacja, </a:t>
            </a:r>
            <a:br>
              <a:rPr lang="pl-PL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zdefiniowanie inicjatyw wspólnych, </a:t>
            </a:r>
            <a:br>
              <a:rPr lang="pl-PL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rewizja celów i założeń, </a:t>
            </a:r>
            <a:br>
              <a:rPr lang="pl-PL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wniosek</a:t>
            </a:r>
          </a:p>
        </p:txBody>
      </p:sp>
      <p:sp>
        <p:nvSpPr>
          <p:cNvPr id="20" name="Elipsa 91"/>
          <p:cNvSpPr/>
          <p:nvPr/>
        </p:nvSpPr>
        <p:spPr>
          <a:xfrm>
            <a:off x="163513" y="1538288"/>
            <a:ext cx="2517775" cy="5062537"/>
          </a:xfrm>
          <a:prstGeom prst="ellipse">
            <a:avLst/>
          </a:prstGeom>
          <a:noFill/>
          <a:ln w="28575">
            <a:solidFill>
              <a:srgbClr val="FF9933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21" name="Elipsa 91"/>
          <p:cNvSpPr/>
          <p:nvPr/>
        </p:nvSpPr>
        <p:spPr>
          <a:xfrm>
            <a:off x="6492875" y="1538288"/>
            <a:ext cx="2516188" cy="5062537"/>
          </a:xfrm>
          <a:prstGeom prst="ellipse">
            <a:avLst/>
          </a:prstGeom>
          <a:noFill/>
          <a:ln w="28575">
            <a:solidFill>
              <a:srgbClr val="FF9933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19474" name="pole tekstowe 6"/>
          <p:cNvSpPr txBox="1">
            <a:spLocks noChangeArrowheads="1"/>
          </p:cNvSpPr>
          <p:nvPr/>
        </p:nvSpPr>
        <p:spPr bwMode="auto">
          <a:xfrm>
            <a:off x="485775" y="6265863"/>
            <a:ext cx="2103438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1500" b="1">
                <a:solidFill>
                  <a:srgbClr val="002060"/>
                </a:solidFill>
              </a:rPr>
              <a:t>Badania ankietowe </a:t>
            </a:r>
          </a:p>
          <a:p>
            <a:pPr algn="ctr"/>
            <a:r>
              <a:rPr lang="pl-PL" sz="1500" b="1">
                <a:solidFill>
                  <a:srgbClr val="002060"/>
                </a:solidFill>
              </a:rPr>
              <a:t>i wywiady</a:t>
            </a:r>
          </a:p>
        </p:txBody>
      </p:sp>
      <p:sp>
        <p:nvSpPr>
          <p:cNvPr id="19475" name="pole tekstowe 22"/>
          <p:cNvSpPr txBox="1">
            <a:spLocks noChangeArrowheads="1"/>
          </p:cNvSpPr>
          <p:nvPr/>
        </p:nvSpPr>
        <p:spPr bwMode="auto">
          <a:xfrm>
            <a:off x="3535363" y="6324600"/>
            <a:ext cx="21034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1500" b="1">
                <a:solidFill>
                  <a:srgbClr val="002060"/>
                </a:solidFill>
              </a:rPr>
              <a:t>Warsztat</a:t>
            </a:r>
          </a:p>
        </p:txBody>
      </p:sp>
      <p:sp>
        <p:nvSpPr>
          <p:cNvPr id="19476" name="pole tekstowe 23"/>
          <p:cNvSpPr txBox="1">
            <a:spLocks noChangeArrowheads="1"/>
          </p:cNvSpPr>
          <p:nvPr/>
        </p:nvSpPr>
        <p:spPr bwMode="auto">
          <a:xfrm>
            <a:off x="6634163" y="6118225"/>
            <a:ext cx="2103437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1500" b="1">
                <a:solidFill>
                  <a:srgbClr val="002060"/>
                </a:solidFill>
              </a:rPr>
              <a:t>Szkolenie</a:t>
            </a:r>
            <a:br>
              <a:rPr lang="pl-PL" sz="1500" b="1">
                <a:solidFill>
                  <a:srgbClr val="002060"/>
                </a:solidFill>
              </a:rPr>
            </a:br>
            <a:r>
              <a:rPr lang="pl-PL" sz="1500" b="1">
                <a:solidFill>
                  <a:srgbClr val="002060"/>
                </a:solidFill>
              </a:rPr>
              <a:t>Warsztaty</a:t>
            </a:r>
          </a:p>
          <a:p>
            <a:pPr algn="ctr"/>
            <a:r>
              <a:rPr lang="pl-PL" sz="1500" b="1">
                <a:solidFill>
                  <a:srgbClr val="002060"/>
                </a:solidFill>
              </a:rPr>
              <a:t>Praca własna</a:t>
            </a:r>
          </a:p>
        </p:txBody>
      </p:sp>
      <p:sp>
        <p:nvSpPr>
          <p:cNvPr id="19477" name="pole tekstowe 24"/>
          <p:cNvSpPr txBox="1">
            <a:spLocks noChangeArrowheads="1"/>
          </p:cNvSpPr>
          <p:nvPr/>
        </p:nvSpPr>
        <p:spPr bwMode="auto">
          <a:xfrm>
            <a:off x="9885363" y="6230938"/>
            <a:ext cx="2103437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1500" b="1">
                <a:solidFill>
                  <a:srgbClr val="002060"/>
                </a:solidFill>
              </a:rPr>
              <a:t>Warsztat</a:t>
            </a:r>
          </a:p>
          <a:p>
            <a:pPr algn="ctr"/>
            <a:r>
              <a:rPr lang="pl-PL" sz="1500" b="1">
                <a:solidFill>
                  <a:srgbClr val="002060"/>
                </a:solidFill>
              </a:rPr>
              <a:t>Praca własna</a:t>
            </a:r>
          </a:p>
        </p:txBody>
      </p:sp>
    </p:spTree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Podtytuł 2"/>
          <p:cNvSpPr txBox="1">
            <a:spLocks/>
          </p:cNvSpPr>
          <p:nvPr/>
        </p:nvSpPr>
        <p:spPr bwMode="auto">
          <a:xfrm>
            <a:off x="433388" y="233363"/>
            <a:ext cx="91440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pl-PL" sz="2000">
                <a:solidFill>
                  <a:schemeClr val="bg1"/>
                </a:solidFill>
                <a:latin typeface="Arial Black" pitchFamily="34" charset="0"/>
              </a:rPr>
              <a:t>Klaster Logistyczno-Transportowy „Północ-Południe”</a:t>
            </a:r>
          </a:p>
        </p:txBody>
      </p:sp>
      <p:pic>
        <p:nvPicPr>
          <p:cNvPr id="20483" name="Obraz 77" descr="http://serwer1473800.home.pl/wp-content/uploads/2014/04/cl_label_bronzeesca-bla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802938" y="642938"/>
            <a:ext cx="1084262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2" name="Łącznik prosty 81"/>
          <p:cNvCxnSpPr/>
          <p:nvPr/>
        </p:nvCxnSpPr>
        <p:spPr>
          <a:xfrm flipV="1">
            <a:off x="517525" y="749300"/>
            <a:ext cx="3729038" cy="9525"/>
          </a:xfrm>
          <a:prstGeom prst="line">
            <a:avLst/>
          </a:prstGeom>
          <a:ln w="158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Łącznik prosty 82"/>
          <p:cNvCxnSpPr/>
          <p:nvPr/>
        </p:nvCxnSpPr>
        <p:spPr>
          <a:xfrm flipV="1">
            <a:off x="6335713" y="749300"/>
            <a:ext cx="3729037" cy="9525"/>
          </a:xfrm>
          <a:prstGeom prst="line">
            <a:avLst/>
          </a:prstGeom>
          <a:ln w="158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486" name="Obraz 8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802938" y="112713"/>
            <a:ext cx="1084262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7" name="Podtytuł 2"/>
          <p:cNvSpPr txBox="1">
            <a:spLocks/>
          </p:cNvSpPr>
          <p:nvPr/>
        </p:nvSpPr>
        <p:spPr bwMode="auto">
          <a:xfrm>
            <a:off x="485775" y="1155700"/>
            <a:ext cx="1039177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pl-PL" sz="2400">
                <a:solidFill>
                  <a:srgbClr val="002060"/>
                </a:solidFill>
                <a:latin typeface="Arial Black" pitchFamily="34" charset="0"/>
              </a:rPr>
              <a:t>Cele i rezultaty projektu</a:t>
            </a:r>
          </a:p>
        </p:txBody>
      </p:sp>
      <p:sp>
        <p:nvSpPr>
          <p:cNvPr id="2" name="Objaśnienie: strzałka w dół 1"/>
          <p:cNvSpPr/>
          <p:nvPr/>
        </p:nvSpPr>
        <p:spPr>
          <a:xfrm>
            <a:off x="517525" y="1755775"/>
            <a:ext cx="11369675" cy="1162050"/>
          </a:xfrm>
          <a:prstGeom prst="downArrowCallou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Wizerunek, rozpoznawalność i kontakty Klastra i jego Uczestników</a:t>
            </a:r>
          </a:p>
        </p:txBody>
      </p:sp>
      <p:sp>
        <p:nvSpPr>
          <p:cNvPr id="8" name="Objaśnienie: strzałka w dół 7"/>
          <p:cNvSpPr/>
          <p:nvPr/>
        </p:nvSpPr>
        <p:spPr>
          <a:xfrm>
            <a:off x="517525" y="3076575"/>
            <a:ext cx="5448300" cy="1408113"/>
          </a:xfrm>
          <a:prstGeom prst="downArrowCallou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Firmy Klastra atrakcyjnym partnerem </a:t>
            </a:r>
            <a:br>
              <a:rPr lang="pl-PL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realizacji logistycznych </a:t>
            </a:r>
            <a:br>
              <a:rPr lang="pl-PL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działań </a:t>
            </a:r>
            <a:r>
              <a:rPr lang="pl-PL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</a:t>
            </a:r>
            <a:r>
              <a:rPr lang="pl-PL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i intermodalnych</a:t>
            </a:r>
          </a:p>
        </p:txBody>
      </p:sp>
      <p:sp>
        <p:nvSpPr>
          <p:cNvPr id="26" name="Objaśnienie: strzałka w dół 25"/>
          <p:cNvSpPr/>
          <p:nvPr/>
        </p:nvSpPr>
        <p:spPr>
          <a:xfrm>
            <a:off x="6440488" y="3076575"/>
            <a:ext cx="5446712" cy="1408113"/>
          </a:xfrm>
          <a:prstGeom prst="downArrowCallou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Firmy Klastra atrakcyjnym partnerem w realizacji projektów w obszarze mobilności elektrycznej i </a:t>
            </a:r>
            <a:r>
              <a:rPr lang="pl-PL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offshore</a:t>
            </a:r>
            <a:endParaRPr lang="pl-PL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bjaśnienie: strzałka w dół 8"/>
          <p:cNvSpPr/>
          <p:nvPr/>
        </p:nvSpPr>
        <p:spPr>
          <a:xfrm>
            <a:off x="517525" y="4572000"/>
            <a:ext cx="11369675" cy="1219200"/>
          </a:xfrm>
          <a:prstGeom prst="downArrowCallou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Nowe przedsięwzięcia biznesowe i inicjatywy wspólne </a:t>
            </a:r>
            <a:br>
              <a:rPr lang="pl-PL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rynkach zagranicznych i krajowych (wartość dodana projektu)</a:t>
            </a:r>
          </a:p>
        </p:txBody>
      </p:sp>
      <p:sp>
        <p:nvSpPr>
          <p:cNvPr id="10" name="Prostokąt 9"/>
          <p:cNvSpPr/>
          <p:nvPr/>
        </p:nvSpPr>
        <p:spPr>
          <a:xfrm>
            <a:off x="517525" y="5921375"/>
            <a:ext cx="11369675" cy="6969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Cele biznesowe Uczestników Klastra (wskaźniki)</a:t>
            </a:r>
          </a:p>
        </p:txBody>
      </p:sp>
    </p:spTree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Podtytuł 2"/>
          <p:cNvSpPr txBox="1">
            <a:spLocks/>
          </p:cNvSpPr>
          <p:nvPr/>
        </p:nvSpPr>
        <p:spPr bwMode="auto">
          <a:xfrm>
            <a:off x="433388" y="233363"/>
            <a:ext cx="91440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pl-PL" sz="2000">
                <a:solidFill>
                  <a:schemeClr val="bg1"/>
                </a:solidFill>
                <a:latin typeface="Arial Black" pitchFamily="34" charset="0"/>
              </a:rPr>
              <a:t>Klaster Logistyczno-Transportowy „Północ-Południe”</a:t>
            </a:r>
          </a:p>
        </p:txBody>
      </p:sp>
      <p:pic>
        <p:nvPicPr>
          <p:cNvPr id="21507" name="Obraz 77" descr="http://serwer1473800.home.pl/wp-content/uploads/2014/04/cl_label_bronzeesca-bla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802938" y="642938"/>
            <a:ext cx="1084262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2" name="Łącznik prosty 81"/>
          <p:cNvCxnSpPr/>
          <p:nvPr/>
        </p:nvCxnSpPr>
        <p:spPr>
          <a:xfrm flipV="1">
            <a:off x="517525" y="749300"/>
            <a:ext cx="3729038" cy="9525"/>
          </a:xfrm>
          <a:prstGeom prst="line">
            <a:avLst/>
          </a:prstGeom>
          <a:ln w="158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Łącznik prosty 82"/>
          <p:cNvCxnSpPr/>
          <p:nvPr/>
        </p:nvCxnSpPr>
        <p:spPr>
          <a:xfrm flipV="1">
            <a:off x="6335713" y="749300"/>
            <a:ext cx="3729037" cy="9525"/>
          </a:xfrm>
          <a:prstGeom prst="line">
            <a:avLst/>
          </a:prstGeom>
          <a:ln w="158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510" name="Obraz 8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802938" y="112713"/>
            <a:ext cx="1084262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1" name="Podtytuł 2"/>
          <p:cNvSpPr txBox="1">
            <a:spLocks/>
          </p:cNvSpPr>
          <p:nvPr/>
        </p:nvSpPr>
        <p:spPr bwMode="auto">
          <a:xfrm>
            <a:off x="485775" y="1155700"/>
            <a:ext cx="1039177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pl-PL" sz="2400">
                <a:solidFill>
                  <a:srgbClr val="002060"/>
                </a:solidFill>
                <a:latin typeface="Arial Black" pitchFamily="34" charset="0"/>
              </a:rPr>
              <a:t>Zakres projektu</a:t>
            </a:r>
          </a:p>
        </p:txBody>
      </p:sp>
      <p:cxnSp>
        <p:nvCxnSpPr>
          <p:cNvPr id="8" name="Łącznik prosty ze strzałką 7"/>
          <p:cNvCxnSpPr>
            <a:cxnSpLocks/>
            <a:stCxn id="13" idx="3"/>
            <a:endCxn id="19" idx="1"/>
          </p:cNvCxnSpPr>
          <p:nvPr/>
        </p:nvCxnSpPr>
        <p:spPr>
          <a:xfrm>
            <a:off x="2376488" y="4143375"/>
            <a:ext cx="3944937" cy="1203325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>
            <a:cxnSpLocks/>
            <a:stCxn id="13" idx="3"/>
            <a:endCxn id="18" idx="1"/>
          </p:cNvCxnSpPr>
          <p:nvPr/>
        </p:nvCxnSpPr>
        <p:spPr>
          <a:xfrm>
            <a:off x="2376488" y="4143375"/>
            <a:ext cx="3940175" cy="430213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ze strzałką 9"/>
          <p:cNvCxnSpPr>
            <a:cxnSpLocks/>
            <a:stCxn id="13" idx="3"/>
            <a:endCxn id="16" idx="1"/>
          </p:cNvCxnSpPr>
          <p:nvPr/>
        </p:nvCxnSpPr>
        <p:spPr>
          <a:xfrm flipV="1">
            <a:off x="2376488" y="2989263"/>
            <a:ext cx="3933825" cy="1154112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ze strzałką 10"/>
          <p:cNvCxnSpPr>
            <a:cxnSpLocks/>
            <a:stCxn id="13" idx="3"/>
            <a:endCxn id="15" idx="1"/>
          </p:cNvCxnSpPr>
          <p:nvPr/>
        </p:nvCxnSpPr>
        <p:spPr>
          <a:xfrm flipV="1">
            <a:off x="2376488" y="2152650"/>
            <a:ext cx="3933825" cy="1990725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ze strzałką 11"/>
          <p:cNvCxnSpPr>
            <a:cxnSpLocks/>
            <a:stCxn id="13" idx="3"/>
            <a:endCxn id="17" idx="1"/>
          </p:cNvCxnSpPr>
          <p:nvPr/>
        </p:nvCxnSpPr>
        <p:spPr>
          <a:xfrm flipV="1">
            <a:off x="2376488" y="3787775"/>
            <a:ext cx="3933825" cy="35560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Prostokąt 12"/>
          <p:cNvSpPr/>
          <p:nvPr/>
        </p:nvSpPr>
        <p:spPr>
          <a:xfrm>
            <a:off x="428687" y="1889397"/>
            <a:ext cx="1947670" cy="4506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>
                <a:solidFill>
                  <a:srgbClr val="002060"/>
                </a:solidFill>
                <a:latin typeface="Arial Black" panose="020B0A04020102020204" pitchFamily="34" charset="0"/>
              </a:rPr>
              <a:t>Usługa doradcza: budowa planu internacjonalizacji</a:t>
            </a:r>
          </a:p>
        </p:txBody>
      </p:sp>
      <p:sp>
        <p:nvSpPr>
          <p:cNvPr id="14" name="Prostokąt 13"/>
          <p:cNvSpPr/>
          <p:nvPr/>
        </p:nvSpPr>
        <p:spPr>
          <a:xfrm>
            <a:off x="3070225" y="1873250"/>
            <a:ext cx="2470150" cy="13906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solidFill>
                  <a:srgbClr val="002060"/>
                </a:solidFill>
                <a:latin typeface="Arial Black" panose="020B0A04020102020204" pitchFamily="34" charset="0"/>
              </a:rPr>
              <a:t>Szkolenie 1 </a:t>
            </a:r>
            <a:br>
              <a:rPr lang="pl-PL" b="1" dirty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pl-PL" b="1" dirty="0">
                <a:solidFill>
                  <a:srgbClr val="002060"/>
                </a:solidFill>
                <a:latin typeface="Arial Black" panose="020B0A04020102020204" pitchFamily="34" charset="0"/>
              </a:rPr>
              <a:t>z biblioteki szkoleń w projekcie</a:t>
            </a:r>
          </a:p>
        </p:txBody>
      </p:sp>
      <p:sp>
        <p:nvSpPr>
          <p:cNvPr id="15" name="Prostokąt 14"/>
          <p:cNvSpPr/>
          <p:nvPr/>
        </p:nvSpPr>
        <p:spPr>
          <a:xfrm>
            <a:off x="6310313" y="1839913"/>
            <a:ext cx="5229225" cy="6270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400" b="1" dirty="0">
                <a:solidFill>
                  <a:srgbClr val="002060"/>
                </a:solidFill>
                <a:latin typeface="Arial Black" panose="020B0A04020102020204" pitchFamily="34" charset="0"/>
              </a:rPr>
              <a:t>Firma 1: Pakiet usług indywidualnych zgodnie </a:t>
            </a:r>
            <a:br>
              <a:rPr lang="pl-PL" sz="1400" b="1" dirty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pl-PL" sz="1400" b="1" dirty="0">
                <a:solidFill>
                  <a:srgbClr val="002060"/>
                </a:solidFill>
                <a:latin typeface="Arial Black" panose="020B0A04020102020204" pitchFamily="34" charset="0"/>
              </a:rPr>
              <a:t>z opracowanym planem internacjonalizacji</a:t>
            </a:r>
          </a:p>
        </p:txBody>
      </p:sp>
      <p:sp>
        <p:nvSpPr>
          <p:cNvPr id="16" name="Prostokąt 15"/>
          <p:cNvSpPr/>
          <p:nvPr/>
        </p:nvSpPr>
        <p:spPr>
          <a:xfrm>
            <a:off x="6310313" y="2689225"/>
            <a:ext cx="5229225" cy="600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400" b="1" dirty="0">
                <a:solidFill>
                  <a:srgbClr val="002060"/>
                </a:solidFill>
                <a:latin typeface="Arial Black" panose="020B0A04020102020204" pitchFamily="34" charset="0"/>
              </a:rPr>
              <a:t>Firma 2: Pakiet usług indywidualnych zgodnie </a:t>
            </a:r>
            <a:br>
              <a:rPr lang="pl-PL" sz="1400" b="1" dirty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pl-PL" sz="1400" b="1" dirty="0">
                <a:solidFill>
                  <a:srgbClr val="002060"/>
                </a:solidFill>
                <a:latin typeface="Arial Black" panose="020B0A04020102020204" pitchFamily="34" charset="0"/>
              </a:rPr>
              <a:t>z opracowanym planem internacjonalizacji</a:t>
            </a:r>
          </a:p>
        </p:txBody>
      </p:sp>
      <p:sp>
        <p:nvSpPr>
          <p:cNvPr id="17" name="Prostokąt 16"/>
          <p:cNvSpPr/>
          <p:nvPr/>
        </p:nvSpPr>
        <p:spPr>
          <a:xfrm>
            <a:off x="6310313" y="3505200"/>
            <a:ext cx="5229225" cy="5651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400" b="1" dirty="0">
                <a:solidFill>
                  <a:srgbClr val="002060"/>
                </a:solidFill>
                <a:latin typeface="Arial Black" panose="020B0A04020102020204" pitchFamily="34" charset="0"/>
              </a:rPr>
              <a:t>Firma 3: Pakiet usług indywidualnych zgodnie </a:t>
            </a:r>
            <a:br>
              <a:rPr lang="pl-PL" sz="1400" b="1" dirty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pl-PL" sz="1400" b="1" dirty="0">
                <a:solidFill>
                  <a:srgbClr val="002060"/>
                </a:solidFill>
                <a:latin typeface="Arial Black" panose="020B0A04020102020204" pitchFamily="34" charset="0"/>
              </a:rPr>
              <a:t>z opracowanym planem internacjonalizacji</a:t>
            </a:r>
          </a:p>
        </p:txBody>
      </p:sp>
      <p:sp>
        <p:nvSpPr>
          <p:cNvPr id="18" name="Prostokąt 17"/>
          <p:cNvSpPr/>
          <p:nvPr/>
        </p:nvSpPr>
        <p:spPr>
          <a:xfrm>
            <a:off x="6316663" y="4279900"/>
            <a:ext cx="5222875" cy="5889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400" b="1" dirty="0">
                <a:solidFill>
                  <a:srgbClr val="002060"/>
                </a:solidFill>
                <a:latin typeface="Arial Black" panose="020B0A04020102020204" pitchFamily="34" charset="0"/>
              </a:rPr>
              <a:t>Firma 4: Pakiet usług indywidualnych zgodnie </a:t>
            </a:r>
            <a:br>
              <a:rPr lang="pl-PL" sz="1400" b="1" dirty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pl-PL" sz="1400" b="1" dirty="0">
                <a:solidFill>
                  <a:srgbClr val="002060"/>
                </a:solidFill>
                <a:latin typeface="Arial Black" panose="020B0A04020102020204" pitchFamily="34" charset="0"/>
              </a:rPr>
              <a:t>z opracowanym planem internacjonalizacji</a:t>
            </a:r>
          </a:p>
        </p:txBody>
      </p:sp>
      <p:sp>
        <p:nvSpPr>
          <p:cNvPr id="19" name="Prostokąt 18"/>
          <p:cNvSpPr/>
          <p:nvPr/>
        </p:nvSpPr>
        <p:spPr>
          <a:xfrm>
            <a:off x="6321425" y="5078413"/>
            <a:ext cx="5187950" cy="5381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400" b="1" dirty="0">
                <a:solidFill>
                  <a:srgbClr val="002060"/>
                </a:solidFill>
                <a:latin typeface="Arial Black" panose="020B0A04020102020204" pitchFamily="34" charset="0"/>
              </a:rPr>
              <a:t>Firma …n: Pakiet usług indywidualnych zgodnie </a:t>
            </a:r>
            <a:br>
              <a:rPr lang="pl-PL" sz="1400" b="1" dirty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pl-PL" sz="1400" b="1" dirty="0">
                <a:solidFill>
                  <a:srgbClr val="002060"/>
                </a:solidFill>
                <a:latin typeface="Arial Black" panose="020B0A04020102020204" pitchFamily="34" charset="0"/>
              </a:rPr>
              <a:t>z opracowanym planem internacjonalizacji</a:t>
            </a:r>
          </a:p>
        </p:txBody>
      </p:sp>
      <p:sp>
        <p:nvSpPr>
          <p:cNvPr id="20" name="Prostokąt 19"/>
          <p:cNvSpPr/>
          <p:nvPr/>
        </p:nvSpPr>
        <p:spPr>
          <a:xfrm>
            <a:off x="3051175" y="3589338"/>
            <a:ext cx="2471738" cy="13271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solidFill>
                  <a:srgbClr val="002060"/>
                </a:solidFill>
                <a:latin typeface="Arial Black" panose="020B0A04020102020204" pitchFamily="34" charset="0"/>
              </a:rPr>
              <a:t>Szkolenie 2 </a:t>
            </a:r>
            <a:br>
              <a:rPr lang="pl-PL" b="1" dirty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pl-PL" b="1" dirty="0">
                <a:solidFill>
                  <a:srgbClr val="002060"/>
                </a:solidFill>
                <a:latin typeface="Arial Black" panose="020B0A04020102020204" pitchFamily="34" charset="0"/>
              </a:rPr>
              <a:t>z biblioteki szkoleń w projekcie</a:t>
            </a:r>
          </a:p>
        </p:txBody>
      </p:sp>
      <p:sp>
        <p:nvSpPr>
          <p:cNvPr id="21" name="Prostokąt 20"/>
          <p:cNvSpPr/>
          <p:nvPr/>
        </p:nvSpPr>
        <p:spPr>
          <a:xfrm>
            <a:off x="3070225" y="5211763"/>
            <a:ext cx="2470150" cy="1174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solidFill>
                  <a:srgbClr val="002060"/>
                </a:solidFill>
                <a:latin typeface="Arial Black" panose="020B0A04020102020204" pitchFamily="34" charset="0"/>
              </a:rPr>
              <a:t>Szkolenie …n </a:t>
            </a:r>
            <a:br>
              <a:rPr lang="pl-PL" b="1" dirty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pl-PL" b="1" dirty="0">
                <a:solidFill>
                  <a:srgbClr val="002060"/>
                </a:solidFill>
                <a:latin typeface="Arial Black" panose="020B0A04020102020204" pitchFamily="34" charset="0"/>
              </a:rPr>
              <a:t>z biblioteki szkoleń w projekcie</a:t>
            </a:r>
          </a:p>
        </p:txBody>
      </p:sp>
      <p:cxnSp>
        <p:nvCxnSpPr>
          <p:cNvPr id="22" name="Łącznik prosty ze strzałką 21"/>
          <p:cNvCxnSpPr>
            <a:cxnSpLocks/>
            <a:stCxn id="13" idx="3"/>
            <a:endCxn id="14" idx="1"/>
          </p:cNvCxnSpPr>
          <p:nvPr/>
        </p:nvCxnSpPr>
        <p:spPr>
          <a:xfrm flipV="1">
            <a:off x="2376488" y="2568575"/>
            <a:ext cx="693737" cy="157480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Łącznik prosty ze strzałką 22"/>
          <p:cNvCxnSpPr>
            <a:cxnSpLocks/>
            <a:stCxn id="13" idx="3"/>
            <a:endCxn id="20" idx="1"/>
          </p:cNvCxnSpPr>
          <p:nvPr/>
        </p:nvCxnSpPr>
        <p:spPr>
          <a:xfrm>
            <a:off x="2376488" y="4143375"/>
            <a:ext cx="674687" cy="109538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Łącznik prosty ze strzałką 23"/>
          <p:cNvCxnSpPr>
            <a:cxnSpLocks/>
            <a:stCxn id="13" idx="3"/>
            <a:endCxn id="21" idx="1"/>
          </p:cNvCxnSpPr>
          <p:nvPr/>
        </p:nvCxnSpPr>
        <p:spPr>
          <a:xfrm>
            <a:off x="2376488" y="4143375"/>
            <a:ext cx="693737" cy="1655763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Prostokąt 91"/>
          <p:cNvSpPr/>
          <p:nvPr/>
        </p:nvSpPr>
        <p:spPr>
          <a:xfrm>
            <a:off x="3055938" y="1852613"/>
            <a:ext cx="2470150" cy="13906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solidFill>
                  <a:srgbClr val="002060"/>
                </a:solidFill>
                <a:latin typeface="Arial Black" panose="020B0A04020102020204" pitchFamily="34" charset="0"/>
              </a:rPr>
              <a:t>Szkolenie 1 </a:t>
            </a:r>
            <a:br>
              <a:rPr lang="pl-PL" b="1" dirty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pl-PL" b="1" dirty="0">
                <a:solidFill>
                  <a:srgbClr val="002060"/>
                </a:solidFill>
                <a:latin typeface="Arial Black" panose="020B0A04020102020204" pitchFamily="34" charset="0"/>
              </a:rPr>
              <a:t>z biblioteki szkoleń w projekcie</a:t>
            </a:r>
          </a:p>
        </p:txBody>
      </p:sp>
      <p:sp>
        <p:nvSpPr>
          <p:cNvPr id="93" name="Prostokąt 92"/>
          <p:cNvSpPr/>
          <p:nvPr/>
        </p:nvSpPr>
        <p:spPr>
          <a:xfrm>
            <a:off x="3036888" y="3568700"/>
            <a:ext cx="2470150" cy="13255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solidFill>
                  <a:srgbClr val="002060"/>
                </a:solidFill>
                <a:latin typeface="Arial Black" panose="020B0A04020102020204" pitchFamily="34" charset="0"/>
              </a:rPr>
              <a:t>Szkolenie 2 </a:t>
            </a:r>
            <a:br>
              <a:rPr lang="pl-PL" b="1" dirty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pl-PL" b="1" dirty="0">
                <a:solidFill>
                  <a:srgbClr val="002060"/>
                </a:solidFill>
                <a:latin typeface="Arial Black" panose="020B0A04020102020204" pitchFamily="34" charset="0"/>
              </a:rPr>
              <a:t>z biblioteki szkoleń w projekcie</a:t>
            </a:r>
          </a:p>
        </p:txBody>
      </p:sp>
      <p:sp>
        <p:nvSpPr>
          <p:cNvPr id="94" name="Prostokąt 93"/>
          <p:cNvSpPr/>
          <p:nvPr/>
        </p:nvSpPr>
        <p:spPr>
          <a:xfrm>
            <a:off x="3055938" y="5189538"/>
            <a:ext cx="2470150" cy="1176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solidFill>
                  <a:srgbClr val="002060"/>
                </a:solidFill>
                <a:latin typeface="Arial Black" panose="020B0A04020102020204" pitchFamily="34" charset="0"/>
              </a:rPr>
              <a:t>Szkolenie …n </a:t>
            </a:r>
            <a:br>
              <a:rPr lang="pl-PL" b="1" dirty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pl-PL" b="1" dirty="0">
                <a:solidFill>
                  <a:srgbClr val="002060"/>
                </a:solidFill>
                <a:latin typeface="Arial Black" panose="020B0A04020102020204" pitchFamily="34" charset="0"/>
              </a:rPr>
              <a:t>z biblioteki szkoleń w projekcie</a:t>
            </a:r>
          </a:p>
        </p:txBody>
      </p:sp>
      <p:sp>
        <p:nvSpPr>
          <p:cNvPr id="95" name="Elipsa 91"/>
          <p:cNvSpPr/>
          <p:nvPr/>
        </p:nvSpPr>
        <p:spPr>
          <a:xfrm>
            <a:off x="5857875" y="1665288"/>
            <a:ext cx="6029325" cy="4213225"/>
          </a:xfrm>
          <a:prstGeom prst="ellipse">
            <a:avLst/>
          </a:prstGeom>
          <a:noFill/>
          <a:ln w="28575">
            <a:solidFill>
              <a:srgbClr val="FF9933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21533" name="pole tekstowe 101"/>
          <p:cNvSpPr txBox="1">
            <a:spLocks noChangeArrowheads="1"/>
          </p:cNvSpPr>
          <p:nvPr/>
        </p:nvSpPr>
        <p:spPr bwMode="auto">
          <a:xfrm>
            <a:off x="7297738" y="5889625"/>
            <a:ext cx="3505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>
                <a:solidFill>
                  <a:srgbClr val="002060"/>
                </a:solidFill>
                <a:latin typeface="Arial Black" pitchFamily="34" charset="0"/>
              </a:rPr>
              <a:t>Pakiet działań wspólnych</a:t>
            </a:r>
          </a:p>
        </p:txBody>
      </p:sp>
    </p:spTree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666</TotalTime>
  <Words>477</Words>
  <Application>Microsoft Office PowerPoint</Application>
  <PresentationFormat>Custom</PresentationFormat>
  <Paragraphs>108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8</vt:i4>
      </vt:variant>
      <vt:variant>
        <vt:lpstr>Szablon projektu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9" baseType="lpstr">
      <vt:lpstr>Arial</vt:lpstr>
      <vt:lpstr>Calibri Light</vt:lpstr>
      <vt:lpstr>Calibri</vt:lpstr>
      <vt:lpstr>Arial Black</vt:lpstr>
      <vt:lpstr>Oswald</vt:lpstr>
      <vt:lpstr>Times New Roman</vt:lpstr>
      <vt:lpstr>Arial Narrow</vt:lpstr>
      <vt:lpstr>Wingdings</vt:lpstr>
      <vt:lpstr>Motyw pakietu Office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Dziękujemy za uwagę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Strategia</dc:title>
  <dc:creator>XELLECT</dc:creator>
  <cp:lastModifiedBy>Ula</cp:lastModifiedBy>
  <cp:revision>40</cp:revision>
  <dcterms:created xsi:type="dcterms:W3CDTF">2016-10-05T10:22:15Z</dcterms:created>
  <dcterms:modified xsi:type="dcterms:W3CDTF">2017-03-20T23:13:41Z</dcterms:modified>
</cp:coreProperties>
</file>