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70" r:id="rId3"/>
    <p:sldMasterId id="214748367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y="5143500" cx="9144000"/>
  <p:notesSz cx="6858000" cy="9144000"/>
  <p:embeddedFontLst>
    <p:embeddedFont>
      <p:font typeface="Roboto"/>
      <p:regular r:id="rId24"/>
      <p:bold r:id="rId25"/>
      <p:italic r:id="rId26"/>
      <p:boldItalic r:id="rId2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Roboto-regular.fntdata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26" Type="http://schemas.openxmlformats.org/officeDocument/2006/relationships/font" Target="fonts/Roboto-italic.fntdata"/><Relationship Id="rId25" Type="http://schemas.openxmlformats.org/officeDocument/2006/relationships/font" Target="fonts/Roboto-bold.fntdata"/><Relationship Id="rId27" Type="http://schemas.openxmlformats.org/officeDocument/2006/relationships/font" Target="fonts/Roboto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twenga-solutions.com/en/insights/e-commerce-europe-2016-facts-figures/" TargetMode="External"/><Relationship Id="rId3" Type="http://schemas.openxmlformats.org/officeDocument/2006/relationships/hyperlink" Target="http://ec.europa.eu/eurostat/statistics-explained/index.php?title=E-commerce_statistics_for_individuals&amp;oldid=266007#30.C2.A0.25_of_online_shoppers_bought_or_ordered_goods_or_services_from_sellers_in_other_EU_countries" TargetMode="External"/><Relationship Id="rId4" Type="http://schemas.openxmlformats.org/officeDocument/2006/relationships/hyperlink" Target="https://ecommercenews.eu/ecommerce-per-country/ecommerce-in-europe/" TargetMode="External"/><Relationship Id="rId5" Type="http://schemas.openxmlformats.org/officeDocument/2006/relationships/hyperlink" Target="https://ecommercenews.eu/tag/europe/" TargetMode="External"/><Relationship Id="rId6" Type="http://schemas.openxmlformats.org/officeDocument/2006/relationships/hyperlink" Target="https://ecommercenews.eu/ecommerce-europe-reach-e509-9-billion-2016/" TargetMode="External"/><Relationship Id="rId7" Type="http://schemas.openxmlformats.org/officeDocument/2006/relationships/hyperlink" Target="https://www.ecommercewiki.org/Prot:European_B2C_Ecommerce_Report_2016" TargetMode="Externa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s://www.digitalcommerce360.com/2015/04/30/amazon-builds-its-european-marketplace/" TargetMode="External"/><Relationship Id="rId3" Type="http://schemas.openxmlformats.org/officeDocument/2006/relationships/hyperlink" Target="http://images.internetretailer.com/IR/2016/080516_Global1000_StoryImage_1.png" TargetMode="External"/><Relationship Id="rId4" Type="http://schemas.openxmlformats.org/officeDocument/2006/relationships/hyperlink" Target="http://www.lazarski.pl/fileadmin/user_upload/dokumenty/oferta/Raport_stan_cyfryzacji_i_rynek_e_commerce_w_Polsce_Table_Graph.pdf" TargetMode="External"/><Relationship Id="rId5" Type="http://schemas.openxmlformats.org/officeDocument/2006/relationships/hyperlink" Target="https://www.ebridgeconnections.com/Media/Blog/June-2015/OUR-UNBIASED-COMPARISON-OF-AMAZON-AND-EBAY.aspx" TargetMode="Externa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www.prnewswire.com/news-releases/ebay-inc-reports-fourth-quarter-and-full-year-2016-results-300396845.html" TargetMode="External"/><Relationship Id="rId3" Type="http://schemas.openxmlformats.org/officeDocument/2006/relationships/hyperlink" Target="https://www.digitalcommerce360.com/2015/04/30/amazon-builds-its-european-marketplace/" TargetMode="External"/><Relationship Id="rId4" Type="http://schemas.openxmlformats.org/officeDocument/2006/relationships/hyperlink" Target="http://images.internetretailer.com/IR/2016/080516_Global1000_StoryImage_1.png" TargetMode="External"/><Relationship Id="rId5" Type="http://schemas.openxmlformats.org/officeDocument/2006/relationships/hyperlink" Target="http://www.lazarski.pl/fileadmin/user_upload/dokumenty/oferta/Raport_stan_cyfryzacji_i_rynek_e_commerce_w_Polsce_Table_Graph.pdf" TargetMode="External"/><Relationship Id="rId6" Type="http://schemas.openxmlformats.org/officeDocument/2006/relationships/hyperlink" Target="https://www.ebridgeconnections.com/Media/Blog/June-2015/OUR-UNBIASED-COMPARISON-OF-AMAZON-AND-EBAY.aspx" TargetMode="Externa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8" name="Shape 1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l"/>
              <a:t>m.in. Amazon Sponsored Products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" name="Shape 1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</a:pPr>
            <a:r>
              <a:rPr lang="pl"/>
              <a:t>Amazon docenia poprawnie wygenerowane listingi. Kupujący doceniają je jeszcze bardziej.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100000"/>
              <a:buFont typeface="Arial"/>
              <a:buNone/>
            </a:pPr>
            <a:r>
              <a:rPr lang="pl"/>
              <a:t>Amazon docenia poprawnie wygenerowane listingi. Kupujący doceniają je jeszcze bardziej.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Shape 2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9" name="Shape 20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Shape 2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3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Shape 22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5" name="Shape 22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6" name="Shape 23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l"/>
              <a:t>dane z 2015 i 2016; źródła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pl">
                <a:solidFill>
                  <a:schemeClr val="dk1"/>
                </a:solidFill>
              </a:rPr>
              <a:t>Europejski e-commerce - fakty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pl" u="sng">
                <a:solidFill>
                  <a:schemeClr val="accent5"/>
                </a:solidFill>
                <a:hlinkClick r:id="rId2"/>
              </a:rPr>
              <a:t>https://www.twenga-solutions.com/en/insights/e-commerce-europe-2016-facts-figures/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pl" u="sng">
                <a:solidFill>
                  <a:schemeClr val="accent5"/>
                </a:solidFill>
                <a:hlinkClick r:id="rId3"/>
              </a:rPr>
              <a:t>http://ec.europa.eu/eurostat/statistics-explained/index.php?title=E-commerce_statistics_for_individuals&amp;oldid=266007#30.C2.A0.25_of_online_shoppers_bought_or_ordered_goods_or_services_from_sellers_in_other_EU_countries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pl" u="sng">
                <a:solidFill>
                  <a:schemeClr val="accent5"/>
                </a:solidFill>
                <a:hlinkClick r:id="rId4"/>
              </a:rPr>
              <a:t>https://ecommercenews.eu/ecommerce-per-country/ecommerce-in-europe/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pl" u="sng">
                <a:solidFill>
                  <a:schemeClr val="accent5"/>
                </a:solidFill>
                <a:hlinkClick r:id="rId5"/>
              </a:rPr>
              <a:t>https://ecommercenews.eu/tag/europe/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pl" u="sng">
                <a:solidFill>
                  <a:schemeClr val="accent5"/>
                </a:solidFill>
                <a:hlinkClick r:id="rId6"/>
              </a:rPr>
              <a:t>https://ecommercenews.eu/ecommerce-europe-reach-e509-9-billion-2016/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pl" u="sng">
                <a:solidFill>
                  <a:schemeClr val="accent5"/>
                </a:solidFill>
                <a:hlinkClick r:id="rId7"/>
              </a:rPr>
              <a:t>https://www.ecommercewiki.org/Prot:European_B2C_Ecommerce_Report_2016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pl" u="sng">
                <a:solidFill>
                  <a:schemeClr val="accent5"/>
                </a:solidFill>
                <a:hlinkClick r:id="rId2"/>
              </a:rPr>
              <a:t>https://www.digitalcommerce360.com/2015/04/30/amazon-builds-its-european-marketplace/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pl" u="sng">
                <a:solidFill>
                  <a:schemeClr val="accent5"/>
                </a:solidFill>
                <a:hlinkClick r:id="rId3"/>
              </a:rPr>
              <a:t>http://images.internetretailer.com/IR/2016/080516_Global1000_StoryImage_1.png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pl" u="sng">
                <a:solidFill>
                  <a:schemeClr val="accent5"/>
                </a:solidFill>
                <a:hlinkClick r:id="rId4"/>
              </a:rPr>
              <a:t>http://www.lazarski.pl/fileadmin/user_upload/dokumenty/oferta/Raport_stan_cyfryzacji_i_rynek_e_commerce_w_Polsce_Table_Graph.pdf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pl" u="sng">
                <a:solidFill>
                  <a:schemeClr val="accent5"/>
                </a:solidFill>
                <a:hlinkClick r:id="rId5"/>
              </a:rPr>
              <a:t>https://www.ebridgeconnections.com/Media/Blog/June-2015/OUR-UNBIASED-COMPARISON-OF-AMAZON-AND-EBAY.aspx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pl" u="sng">
                <a:solidFill>
                  <a:schemeClr val="hlink"/>
                </a:solidFill>
                <a:hlinkClick r:id="rId2"/>
              </a:rPr>
              <a:t>http://www.prnewswire.com/news-releases/ebay-inc-reports-fourth-quarter-and-full-year-2016-results-300396845.html</a:t>
            </a:r>
            <a:r>
              <a:rPr lang="pl"/>
              <a:t>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pl" u="sng">
                <a:solidFill>
                  <a:schemeClr val="accent5"/>
                </a:solidFill>
                <a:hlinkClick r:id="rId3"/>
              </a:rPr>
              <a:t>https://www.digitalcommerce360.com/2015/04/30/amazon-builds-its-european-marketplace/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pl" u="sng">
                <a:solidFill>
                  <a:schemeClr val="accent5"/>
                </a:solidFill>
                <a:hlinkClick r:id="rId4"/>
              </a:rPr>
              <a:t>http://images.internetretailer.com/IR/2016/080516_Global1000_StoryImage_1.png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pl" u="sng">
                <a:solidFill>
                  <a:schemeClr val="accent5"/>
                </a:solidFill>
                <a:hlinkClick r:id="rId5"/>
              </a:rPr>
              <a:t>http://www.lazarski.pl/fileadmin/user_upload/dokumenty/oferta/Raport_stan_cyfryzacji_i_rynek_e_commerce_w_Polsce_Table_Graph.pdf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rPr lang="pl" u="sng">
                <a:solidFill>
                  <a:schemeClr val="accent5"/>
                </a:solidFill>
                <a:hlinkClick r:id="rId6"/>
              </a:rPr>
              <a:t>https://www.ebridgeconnections.com/Media/Blog/June-2015/OUR-UNBIASED-COMPARISON-OF-AMAZON-AND-EBAY.aspx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l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l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l"/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sz="5200"/>
            </a:lvl1pPr>
            <a:lvl2pPr lvl="1" rtl="0" algn="ctr">
              <a:spcBef>
                <a:spcPts val="0"/>
              </a:spcBef>
              <a:buSzPct val="100000"/>
              <a:defRPr sz="5200"/>
            </a:lvl2pPr>
            <a:lvl3pPr lvl="2" rtl="0" algn="ctr">
              <a:spcBef>
                <a:spcPts val="0"/>
              </a:spcBef>
              <a:buSzPct val="100000"/>
              <a:defRPr sz="5200"/>
            </a:lvl3pPr>
            <a:lvl4pPr lvl="3" rtl="0" algn="ctr">
              <a:spcBef>
                <a:spcPts val="0"/>
              </a:spcBef>
              <a:buSzPct val="100000"/>
              <a:defRPr sz="5200"/>
            </a:lvl4pPr>
            <a:lvl5pPr lvl="4" rtl="0" algn="ctr">
              <a:spcBef>
                <a:spcPts val="0"/>
              </a:spcBef>
              <a:buSzPct val="100000"/>
              <a:defRPr sz="5200"/>
            </a:lvl5pPr>
            <a:lvl6pPr lvl="5" rtl="0" algn="ctr">
              <a:spcBef>
                <a:spcPts val="0"/>
              </a:spcBef>
              <a:buSzPct val="100000"/>
              <a:defRPr sz="5200"/>
            </a:lvl6pPr>
            <a:lvl7pPr lvl="6" rtl="0" algn="ctr">
              <a:spcBef>
                <a:spcPts val="0"/>
              </a:spcBef>
              <a:buSzPct val="100000"/>
              <a:defRPr sz="5200"/>
            </a:lvl7pPr>
            <a:lvl8pPr lvl="7" rtl="0" algn="ctr">
              <a:spcBef>
                <a:spcPts val="0"/>
              </a:spcBef>
              <a:buSzPct val="100000"/>
              <a:defRPr sz="5200"/>
            </a:lvl8pPr>
            <a:lvl9pPr lvl="8" rtl="0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56" name="Shape 56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pl"/>
              <a:t>‹#›</a:t>
            </a:fld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sz="3600"/>
            </a:lvl1pPr>
            <a:lvl2pPr lvl="1" rtl="0" algn="ctr">
              <a:spcBef>
                <a:spcPts val="0"/>
              </a:spcBef>
              <a:buSzPct val="100000"/>
              <a:defRPr sz="3600"/>
            </a:lvl2pPr>
            <a:lvl3pPr lvl="2" rtl="0" algn="ctr">
              <a:spcBef>
                <a:spcPts val="0"/>
              </a:spcBef>
              <a:buSzPct val="100000"/>
              <a:defRPr sz="3600"/>
            </a:lvl3pPr>
            <a:lvl4pPr lvl="3" rtl="0" algn="ctr">
              <a:spcBef>
                <a:spcPts val="0"/>
              </a:spcBef>
              <a:buSzPct val="100000"/>
              <a:defRPr sz="3600"/>
            </a:lvl4pPr>
            <a:lvl5pPr lvl="4" rtl="0" algn="ctr">
              <a:spcBef>
                <a:spcPts val="0"/>
              </a:spcBef>
              <a:buSzPct val="100000"/>
              <a:defRPr sz="3600"/>
            </a:lvl5pPr>
            <a:lvl6pPr lvl="5" rtl="0" algn="ctr">
              <a:spcBef>
                <a:spcPts val="0"/>
              </a:spcBef>
              <a:buSzPct val="100000"/>
              <a:defRPr sz="3600"/>
            </a:lvl6pPr>
            <a:lvl7pPr lvl="6" rtl="0" algn="ctr">
              <a:spcBef>
                <a:spcPts val="0"/>
              </a:spcBef>
              <a:buSzPct val="100000"/>
              <a:defRPr sz="3600"/>
            </a:lvl7pPr>
            <a:lvl8pPr lvl="7" rtl="0" algn="ctr">
              <a:spcBef>
                <a:spcPts val="0"/>
              </a:spcBef>
              <a:buSzPct val="100000"/>
              <a:defRPr sz="3600"/>
            </a:lvl8pPr>
            <a:lvl9pPr lvl="8" rtl="0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pl"/>
              <a:t>‹#›</a:t>
            </a:fld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pl"/>
              <a:t>‹#›</a:t>
            </a:fld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68" name="Shape 6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14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69" name="Shape 6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pl"/>
              <a:t>‹#›</a:t>
            </a:fld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72" name="Shape 7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pl"/>
              <a:t>‹#›</a:t>
            </a:fld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>
              <a:spcBef>
                <a:spcPts val="0"/>
              </a:spcBef>
              <a:buSzPct val="100000"/>
              <a:defRPr sz="2400"/>
            </a:lvl1pPr>
            <a:lvl2pPr lvl="1" rtl="0">
              <a:spcBef>
                <a:spcPts val="0"/>
              </a:spcBef>
              <a:buSzPct val="100000"/>
              <a:defRPr sz="2400"/>
            </a:lvl2pPr>
            <a:lvl3pPr lvl="2" rtl="0">
              <a:spcBef>
                <a:spcPts val="0"/>
              </a:spcBef>
              <a:buSzPct val="100000"/>
              <a:defRPr sz="2400"/>
            </a:lvl3pPr>
            <a:lvl4pPr lvl="3" rtl="0">
              <a:spcBef>
                <a:spcPts val="0"/>
              </a:spcBef>
              <a:buSzPct val="100000"/>
              <a:defRPr sz="2400"/>
            </a:lvl4pPr>
            <a:lvl5pPr lvl="4" rtl="0">
              <a:spcBef>
                <a:spcPts val="0"/>
              </a:spcBef>
              <a:buSzPct val="100000"/>
              <a:defRPr sz="2400"/>
            </a:lvl5pPr>
            <a:lvl6pPr lvl="5" rtl="0">
              <a:spcBef>
                <a:spcPts val="0"/>
              </a:spcBef>
              <a:buSzPct val="100000"/>
              <a:defRPr sz="2400"/>
            </a:lvl6pPr>
            <a:lvl7pPr lvl="6" rtl="0">
              <a:spcBef>
                <a:spcPts val="0"/>
              </a:spcBef>
              <a:buSzPct val="100000"/>
              <a:defRPr sz="2400"/>
            </a:lvl7pPr>
            <a:lvl8pPr lvl="7" rtl="0">
              <a:spcBef>
                <a:spcPts val="0"/>
              </a:spcBef>
              <a:buSzPct val="100000"/>
              <a:defRPr sz="2400"/>
            </a:lvl8pPr>
            <a:lvl9pPr lvl="8" rtl="0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SzPct val="100000"/>
              <a:defRPr sz="1200"/>
            </a:lvl1pPr>
            <a:lvl2pPr lvl="1" rtl="0">
              <a:spcBef>
                <a:spcPts val="0"/>
              </a:spcBef>
              <a:buSzPct val="100000"/>
              <a:defRPr sz="1200"/>
            </a:lvl2pPr>
            <a:lvl3pPr lvl="2" rtl="0">
              <a:spcBef>
                <a:spcPts val="0"/>
              </a:spcBef>
              <a:buSzPct val="100000"/>
              <a:defRPr sz="1200"/>
            </a:lvl3pPr>
            <a:lvl4pPr lvl="3" rtl="0">
              <a:spcBef>
                <a:spcPts val="0"/>
              </a:spcBef>
              <a:buSzPct val="100000"/>
              <a:defRPr sz="1200"/>
            </a:lvl4pPr>
            <a:lvl5pPr lvl="4" rtl="0">
              <a:spcBef>
                <a:spcPts val="0"/>
              </a:spcBef>
              <a:buSzPct val="100000"/>
              <a:defRPr sz="1200"/>
            </a:lvl5pPr>
            <a:lvl6pPr lvl="5" rtl="0">
              <a:spcBef>
                <a:spcPts val="0"/>
              </a:spcBef>
              <a:buSzPct val="100000"/>
              <a:defRPr sz="1200"/>
            </a:lvl6pPr>
            <a:lvl7pPr lvl="6" rtl="0">
              <a:spcBef>
                <a:spcPts val="0"/>
              </a:spcBef>
              <a:buSzPct val="100000"/>
              <a:defRPr sz="1200"/>
            </a:lvl7pPr>
            <a:lvl8pPr lvl="7" rtl="0">
              <a:spcBef>
                <a:spcPts val="0"/>
              </a:spcBef>
              <a:buSzPct val="100000"/>
              <a:defRPr sz="1200"/>
            </a:lvl8pPr>
            <a:lvl9pPr lvl="8" rtl="0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76" name="Shape 7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pl"/>
              <a:t>‹#›</a:t>
            </a:fld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buSzPct val="100000"/>
              <a:defRPr sz="4800"/>
            </a:lvl1pPr>
            <a:lvl2pPr lvl="1" rtl="0">
              <a:spcBef>
                <a:spcPts val="0"/>
              </a:spcBef>
              <a:buSzPct val="100000"/>
              <a:defRPr sz="4800"/>
            </a:lvl2pPr>
            <a:lvl3pPr lvl="2" rtl="0">
              <a:spcBef>
                <a:spcPts val="0"/>
              </a:spcBef>
              <a:buSzPct val="100000"/>
              <a:defRPr sz="4800"/>
            </a:lvl3pPr>
            <a:lvl4pPr lvl="3" rtl="0">
              <a:spcBef>
                <a:spcPts val="0"/>
              </a:spcBef>
              <a:buSzPct val="100000"/>
              <a:defRPr sz="4800"/>
            </a:lvl4pPr>
            <a:lvl5pPr lvl="4" rtl="0">
              <a:spcBef>
                <a:spcPts val="0"/>
              </a:spcBef>
              <a:buSzPct val="100000"/>
              <a:defRPr sz="4800"/>
            </a:lvl5pPr>
            <a:lvl6pPr lvl="5" rtl="0">
              <a:spcBef>
                <a:spcPts val="0"/>
              </a:spcBef>
              <a:buSzPct val="100000"/>
              <a:defRPr sz="4800"/>
            </a:lvl6pPr>
            <a:lvl7pPr lvl="6" rtl="0">
              <a:spcBef>
                <a:spcPts val="0"/>
              </a:spcBef>
              <a:buSzPct val="100000"/>
              <a:defRPr sz="4800"/>
            </a:lvl7pPr>
            <a:lvl8pPr lvl="7" rtl="0">
              <a:spcBef>
                <a:spcPts val="0"/>
              </a:spcBef>
              <a:buSzPct val="100000"/>
              <a:defRPr sz="4800"/>
            </a:lvl8pPr>
            <a:lvl9pPr lvl="8" rtl="0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pl"/>
              <a:t>‹#›</a:t>
            </a:fld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sz="4200"/>
            </a:lvl1pPr>
            <a:lvl2pPr lvl="1" rtl="0" algn="ctr">
              <a:spcBef>
                <a:spcPts val="0"/>
              </a:spcBef>
              <a:buSzPct val="100000"/>
              <a:defRPr sz="4200"/>
            </a:lvl2pPr>
            <a:lvl3pPr lvl="2" rtl="0" algn="ctr">
              <a:spcBef>
                <a:spcPts val="0"/>
              </a:spcBef>
              <a:buSzPct val="100000"/>
              <a:defRPr sz="4200"/>
            </a:lvl3pPr>
            <a:lvl4pPr lvl="3" rtl="0" algn="ctr">
              <a:spcBef>
                <a:spcPts val="0"/>
              </a:spcBef>
              <a:buSzPct val="100000"/>
              <a:defRPr sz="4200"/>
            </a:lvl4pPr>
            <a:lvl5pPr lvl="4" rtl="0" algn="ctr">
              <a:spcBef>
                <a:spcPts val="0"/>
              </a:spcBef>
              <a:buSzPct val="100000"/>
              <a:defRPr sz="4200"/>
            </a:lvl5pPr>
            <a:lvl6pPr lvl="5" rtl="0" algn="ctr">
              <a:spcBef>
                <a:spcPts val="0"/>
              </a:spcBef>
              <a:buSzPct val="100000"/>
              <a:defRPr sz="4200"/>
            </a:lvl6pPr>
            <a:lvl7pPr lvl="6" rtl="0" algn="ctr">
              <a:spcBef>
                <a:spcPts val="0"/>
              </a:spcBef>
              <a:buSzPct val="100000"/>
              <a:defRPr sz="4200"/>
            </a:lvl7pPr>
            <a:lvl8pPr lvl="7" rtl="0" algn="ctr">
              <a:spcBef>
                <a:spcPts val="0"/>
              </a:spcBef>
              <a:buSzPct val="100000"/>
              <a:defRPr sz="4200"/>
            </a:lvl8pPr>
            <a:lvl9pPr lvl="8" rtl="0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83" name="Shape 83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84" name="Shape 84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/>
        </p:txBody>
      </p:sp>
      <p:sp>
        <p:nvSpPr>
          <p:cNvPr id="85" name="Shape 8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pl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l"/>
              <a:t>‹#›</a:t>
            </a:fld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88" name="Shape 8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pl"/>
              <a:t>‹#›</a:t>
            </a:fld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rtl="0" algn="ctr">
              <a:spcBef>
                <a:spcPts val="0"/>
              </a:spcBef>
              <a:buSzPct val="100000"/>
              <a:defRPr sz="12000"/>
            </a:lvl1pPr>
            <a:lvl2pPr lvl="1" rtl="0" algn="ctr">
              <a:spcBef>
                <a:spcPts val="0"/>
              </a:spcBef>
              <a:buSzPct val="100000"/>
              <a:defRPr sz="12000"/>
            </a:lvl2pPr>
            <a:lvl3pPr lvl="2" rtl="0" algn="ctr">
              <a:spcBef>
                <a:spcPts val="0"/>
              </a:spcBef>
              <a:buSzPct val="100000"/>
              <a:defRPr sz="12000"/>
            </a:lvl3pPr>
            <a:lvl4pPr lvl="3" rtl="0" algn="ctr">
              <a:spcBef>
                <a:spcPts val="0"/>
              </a:spcBef>
              <a:buSzPct val="100000"/>
              <a:defRPr sz="12000"/>
            </a:lvl4pPr>
            <a:lvl5pPr lvl="4" rtl="0" algn="ctr">
              <a:spcBef>
                <a:spcPts val="0"/>
              </a:spcBef>
              <a:buSzPct val="100000"/>
              <a:defRPr sz="12000"/>
            </a:lvl5pPr>
            <a:lvl6pPr lvl="5" rtl="0" algn="ctr">
              <a:spcBef>
                <a:spcPts val="0"/>
              </a:spcBef>
              <a:buSzPct val="100000"/>
              <a:defRPr sz="12000"/>
            </a:lvl6pPr>
            <a:lvl7pPr lvl="6" rtl="0" algn="ctr">
              <a:spcBef>
                <a:spcPts val="0"/>
              </a:spcBef>
              <a:buSzPct val="100000"/>
              <a:defRPr sz="12000"/>
            </a:lvl7pPr>
            <a:lvl8pPr lvl="7" rtl="0" algn="ctr">
              <a:spcBef>
                <a:spcPts val="0"/>
              </a:spcBef>
              <a:buSzPct val="100000"/>
              <a:defRPr sz="12000"/>
            </a:lvl8pPr>
            <a:lvl9pPr lvl="8" rtl="0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rtl="0" algn="ctr">
              <a:spcBef>
                <a:spcPts val="0"/>
              </a:spcBef>
              <a:defRPr/>
            </a:lvl1pPr>
            <a:lvl2pPr lvl="1" rtl="0" algn="ctr">
              <a:spcBef>
                <a:spcPts val="0"/>
              </a:spcBef>
              <a:defRPr/>
            </a:lvl2pPr>
            <a:lvl3pPr lvl="2" rtl="0" algn="ctr">
              <a:spcBef>
                <a:spcPts val="0"/>
              </a:spcBef>
              <a:defRPr/>
            </a:lvl3pPr>
            <a:lvl4pPr lvl="3" rtl="0" algn="ctr">
              <a:spcBef>
                <a:spcPts val="0"/>
              </a:spcBef>
              <a:defRPr/>
            </a:lvl4pPr>
            <a:lvl5pPr lvl="4" rtl="0" algn="ctr">
              <a:spcBef>
                <a:spcPts val="0"/>
              </a:spcBef>
              <a:defRPr/>
            </a:lvl5pPr>
            <a:lvl6pPr lvl="5" rtl="0" algn="ctr">
              <a:spcBef>
                <a:spcPts val="0"/>
              </a:spcBef>
              <a:defRPr/>
            </a:lvl6pPr>
            <a:lvl7pPr lvl="6" rtl="0" algn="ctr">
              <a:spcBef>
                <a:spcPts val="0"/>
              </a:spcBef>
              <a:defRPr/>
            </a:lvl7pPr>
            <a:lvl8pPr lvl="7" rtl="0" algn="ctr">
              <a:spcBef>
                <a:spcPts val="0"/>
              </a:spcBef>
              <a:defRPr/>
            </a:lvl8pPr>
            <a:lvl9pPr lvl="8" rtl="0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92" name="Shape 9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pl"/>
              <a:t>‹#›</a:t>
            </a:fld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pl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l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l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l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l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l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l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pl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pl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 rt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r">
              <a:spcBef>
                <a:spcPts val="0"/>
              </a:spcBef>
              <a:buNone/>
            </a:pPr>
            <a:fld id="{00000000-1234-1234-1234-123412341234}" type="slidenum">
              <a:rPr lang="pl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Relationship Id="rId4" Type="http://schemas.openxmlformats.org/officeDocument/2006/relationships/image" Target="../media/image4.png"/><Relationship Id="rId5" Type="http://schemas.openxmlformats.org/officeDocument/2006/relationships/hyperlink" Target="http://www.gonito.pl" TargetMode="Externa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7.png"/><Relationship Id="rId4" Type="http://schemas.openxmlformats.org/officeDocument/2006/relationships/image" Target="../media/image3.png"/><Relationship Id="rId5" Type="http://schemas.openxmlformats.org/officeDocument/2006/relationships/image" Target="../media/image4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8.png"/><Relationship Id="rId6" Type="http://schemas.openxmlformats.org/officeDocument/2006/relationships/image" Target="../media/image10.png"/><Relationship Id="rId7" Type="http://schemas.openxmlformats.org/officeDocument/2006/relationships/image" Target="../media/image9.png"/><Relationship Id="rId8" Type="http://schemas.openxmlformats.org/officeDocument/2006/relationships/image" Target="../media/image6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5.jpg"/><Relationship Id="rId4" Type="http://schemas.openxmlformats.org/officeDocument/2006/relationships/image" Target="../media/image4.png"/><Relationship Id="rId5" Type="http://schemas.openxmlformats.org/officeDocument/2006/relationships/hyperlink" Target="mailto:info@gonito.pl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4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11.png"/><Relationship Id="rId5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11.png"/><Relationship Id="rId5" Type="http://schemas.openxmlformats.org/officeDocument/2006/relationships/image" Target="../media/image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" name="Shape 99"/>
          <p:cNvPicPr preferRelativeResize="0"/>
          <p:nvPr/>
        </p:nvPicPr>
        <p:blipFill rotWithShape="1">
          <a:blip r:embed="rId3">
            <a:alphaModFix amt="50000"/>
          </a:blip>
          <a:srcRect b="9871" l="0" r="0" t="5754"/>
          <a:stretch/>
        </p:blipFill>
        <p:spPr>
          <a:xfrm>
            <a:off x="0" y="0"/>
            <a:ext cx="9144002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onito-logo.png" id="100" name="Shape 10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54050" y="473851"/>
            <a:ext cx="6731098" cy="3017374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Shape 101"/>
          <p:cNvSpPr txBox="1"/>
          <p:nvPr>
            <p:ph idx="4294967295" type="body"/>
          </p:nvPr>
        </p:nvSpPr>
        <p:spPr>
          <a:xfrm>
            <a:off x="0" y="2720799"/>
            <a:ext cx="9144000" cy="477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pl" sz="2400" u="sng">
                <a:solidFill>
                  <a:srgbClr val="434343"/>
                </a:solidFill>
                <a:hlinkClick r:id="rId5"/>
              </a:rPr>
              <a:t>www.gonito.pl</a:t>
            </a:r>
            <a:r>
              <a:rPr lang="pl" sz="2400">
                <a:solidFill>
                  <a:srgbClr val="434343"/>
                </a:solidFill>
              </a:rPr>
              <a:t> </a:t>
            </a:r>
          </a:p>
        </p:txBody>
      </p:sp>
      <p:sp>
        <p:nvSpPr>
          <p:cNvPr id="102" name="Shape 102"/>
          <p:cNvSpPr/>
          <p:nvPr/>
        </p:nvSpPr>
        <p:spPr>
          <a:xfrm>
            <a:off x="0" y="4353600"/>
            <a:ext cx="9144000" cy="7899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3" name="Shape 103"/>
          <p:cNvSpPr txBox="1"/>
          <p:nvPr>
            <p:ph idx="4294967295" type="body"/>
          </p:nvPr>
        </p:nvSpPr>
        <p:spPr>
          <a:xfrm>
            <a:off x="0" y="4504603"/>
            <a:ext cx="9144000" cy="477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pl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Sprzedawaj w Europie!</a:t>
            </a:r>
            <a:r>
              <a:rPr lang="pl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Amazon i eBay od A do Z.</a:t>
            </a:r>
          </a:p>
        </p:txBody>
      </p:sp>
      <p:sp>
        <p:nvSpPr>
          <p:cNvPr id="104" name="Shape 104"/>
          <p:cNvSpPr txBox="1"/>
          <p:nvPr>
            <p:ph idx="4294967295" type="body"/>
          </p:nvPr>
        </p:nvSpPr>
        <p:spPr>
          <a:xfrm>
            <a:off x="0" y="3635199"/>
            <a:ext cx="9144000" cy="477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pl" sz="1400">
                <a:solidFill>
                  <a:srgbClr val="434343"/>
                </a:solidFill>
              </a:rPr>
              <a:t>Damian Wiszowaty</a:t>
            </a:r>
            <a:r>
              <a:rPr lang="pl" sz="1400">
                <a:solidFill>
                  <a:srgbClr val="434343"/>
                </a:solidFill>
              </a:rPr>
              <a:t>						26/04/2017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Shape 1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09275" y="1669250"/>
            <a:ext cx="2381250" cy="2381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Shape 171"/>
          <p:cNvPicPr preferRelativeResize="0"/>
          <p:nvPr/>
        </p:nvPicPr>
        <p:blipFill rotWithShape="1">
          <a:blip r:embed="rId4">
            <a:alphaModFix amt="10000"/>
          </a:blip>
          <a:srcRect b="1508" l="0" r="35711" t="43853"/>
          <a:stretch/>
        </p:blipFill>
        <p:spPr>
          <a:xfrm>
            <a:off x="3899011" y="0"/>
            <a:ext cx="5244988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72" name="Shape 172"/>
          <p:cNvSpPr txBox="1"/>
          <p:nvPr>
            <p:ph idx="1" type="body"/>
          </p:nvPr>
        </p:nvSpPr>
        <p:spPr>
          <a:xfrm>
            <a:off x="0" y="688025"/>
            <a:ext cx="9144000" cy="19959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pl" sz="3600"/>
              <a:t>Jesteśmy oficjalnym partnerem </a:t>
            </a:r>
            <a:r>
              <a:rPr lang="pl" sz="3600">
                <a:solidFill>
                  <a:schemeClr val="accent1"/>
                </a:solidFill>
              </a:rPr>
              <a:t>WorldFirst</a:t>
            </a:r>
            <a:r>
              <a:rPr lang="pl" sz="3600"/>
              <a:t>.</a:t>
            </a:r>
          </a:p>
        </p:txBody>
      </p:sp>
      <p:sp>
        <p:nvSpPr>
          <p:cNvPr id="173" name="Shape 173"/>
          <p:cNvSpPr txBox="1"/>
          <p:nvPr/>
        </p:nvSpPr>
        <p:spPr>
          <a:xfrm>
            <a:off x="0" y="3581400"/>
            <a:ext cx="91440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pl" sz="2400">
                <a:solidFill>
                  <a:schemeClr val="dk2"/>
                </a:solidFill>
              </a:rPr>
              <a:t>Zapewnimy bezpieczne międzynarodowe płatności. </a:t>
            </a:r>
          </a:p>
        </p:txBody>
      </p:sp>
      <p:pic>
        <p:nvPicPr>
          <p:cNvPr descr="Gonito-logo.png" id="174" name="Shape 17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" y="152400"/>
            <a:ext cx="1187448" cy="53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9" name="Shape 179"/>
          <p:cNvPicPr preferRelativeResize="0"/>
          <p:nvPr/>
        </p:nvPicPr>
        <p:blipFill rotWithShape="1">
          <a:blip r:embed="rId3">
            <a:alphaModFix amt="10000"/>
          </a:blip>
          <a:srcRect b="1508" l="0" r="35711" t="43853"/>
          <a:stretch/>
        </p:blipFill>
        <p:spPr>
          <a:xfrm>
            <a:off x="3899011" y="0"/>
            <a:ext cx="5244988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Shape 180"/>
          <p:cNvSpPr txBox="1"/>
          <p:nvPr>
            <p:ph idx="1" type="body"/>
          </p:nvPr>
        </p:nvSpPr>
        <p:spPr>
          <a:xfrm>
            <a:off x="0" y="916625"/>
            <a:ext cx="9144000" cy="19959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pl" sz="3600"/>
              <a:t>Stworzymy najwyższej jakości katalogi produktów zoptymalizowane pod każdy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pl" sz="3600"/>
              <a:t>z rynków.</a:t>
            </a:r>
          </a:p>
        </p:txBody>
      </p:sp>
      <p:sp>
        <p:nvSpPr>
          <p:cNvPr id="181" name="Shape 181"/>
          <p:cNvSpPr txBox="1"/>
          <p:nvPr/>
        </p:nvSpPr>
        <p:spPr>
          <a:xfrm>
            <a:off x="0" y="3124200"/>
            <a:ext cx="91440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pl" sz="2400">
                <a:solidFill>
                  <a:schemeClr val="dk2"/>
                </a:solidFill>
              </a:rPr>
              <a:t>Posługujemy się językiem angielskim, niemieckim, francuskim, włoskim i hiszpańskim. Komunikujemy się w Twoim imieniu z </a:t>
            </a:r>
            <a:r>
              <a:rPr lang="pl" sz="2400">
                <a:solidFill>
                  <a:schemeClr val="accent1"/>
                </a:solidFill>
              </a:rPr>
              <a:t>Amazon</a:t>
            </a:r>
            <a:r>
              <a:rPr lang="pl" sz="2400">
                <a:solidFill>
                  <a:schemeClr val="dk2"/>
                </a:solidFill>
              </a:rPr>
              <a:t>, </a:t>
            </a:r>
            <a:r>
              <a:rPr lang="pl" sz="2400">
                <a:solidFill>
                  <a:schemeClr val="accent1"/>
                </a:solidFill>
              </a:rPr>
              <a:t>eBay</a:t>
            </a:r>
            <a:r>
              <a:rPr lang="pl" sz="2400">
                <a:solidFill>
                  <a:schemeClr val="dk2"/>
                </a:solidFill>
              </a:rPr>
              <a:t> i </a:t>
            </a:r>
            <a:r>
              <a:rPr lang="pl" sz="2400">
                <a:solidFill>
                  <a:schemeClr val="accent1"/>
                </a:solidFill>
              </a:rPr>
              <a:t>klientami</a:t>
            </a:r>
            <a:r>
              <a:rPr lang="pl" sz="2400">
                <a:solidFill>
                  <a:schemeClr val="dk2"/>
                </a:solidFill>
              </a:rPr>
              <a:t>.</a:t>
            </a:r>
          </a:p>
        </p:txBody>
      </p:sp>
      <p:pic>
        <p:nvPicPr>
          <p:cNvPr descr="Gonito-logo.png" id="182" name="Shape 18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52400"/>
            <a:ext cx="1187448" cy="53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Shape 187"/>
          <p:cNvPicPr preferRelativeResize="0"/>
          <p:nvPr/>
        </p:nvPicPr>
        <p:blipFill rotWithShape="1">
          <a:blip r:embed="rId3">
            <a:alphaModFix amt="10000"/>
          </a:blip>
          <a:srcRect b="1508" l="0" r="35711" t="43853"/>
          <a:stretch/>
        </p:blipFill>
        <p:spPr>
          <a:xfrm>
            <a:off x="3899011" y="0"/>
            <a:ext cx="5244988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Shape 188"/>
          <p:cNvSpPr txBox="1"/>
          <p:nvPr>
            <p:ph idx="1" type="body"/>
          </p:nvPr>
        </p:nvSpPr>
        <p:spPr>
          <a:xfrm>
            <a:off x="0" y="992825"/>
            <a:ext cx="9144000" cy="19959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pl" sz="3600"/>
              <a:t>Pomożemy ustalić politykę cenową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pl" sz="3600"/>
              <a:t>i zadbamy się o jej skuteczne wdrożenie.</a:t>
            </a:r>
          </a:p>
        </p:txBody>
      </p:sp>
      <p:pic>
        <p:nvPicPr>
          <p:cNvPr descr="Gonito-logo.png" id="189" name="Shape 18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52400"/>
            <a:ext cx="1187448" cy="532300"/>
          </a:xfrm>
          <a:prstGeom prst="rect">
            <a:avLst/>
          </a:prstGeom>
          <a:noFill/>
          <a:ln>
            <a:noFill/>
          </a:ln>
        </p:spPr>
      </p:pic>
      <p:sp>
        <p:nvSpPr>
          <p:cNvPr id="190" name="Shape 190"/>
          <p:cNvSpPr txBox="1"/>
          <p:nvPr/>
        </p:nvSpPr>
        <p:spPr>
          <a:xfrm>
            <a:off x="0" y="3270619"/>
            <a:ext cx="91440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pl" sz="2400">
                <a:solidFill>
                  <a:schemeClr val="dk2"/>
                </a:solidFill>
              </a:rPr>
              <a:t>Zoptymalizujemy ceny towarów w odniesieniu do oferty konkurencji i specyfiki danego rynku. W pełni wykorzystamy paletę narzędzi oferowanych przez systemy </a:t>
            </a:r>
            <a:r>
              <a:rPr lang="pl" sz="2400">
                <a:solidFill>
                  <a:schemeClr val="accent1"/>
                </a:solidFill>
              </a:rPr>
              <a:t>Amazon</a:t>
            </a:r>
            <a:r>
              <a:rPr lang="pl" sz="2400">
                <a:solidFill>
                  <a:schemeClr val="dk2"/>
                </a:solidFill>
              </a:rPr>
              <a:t> i </a:t>
            </a:r>
            <a:r>
              <a:rPr lang="pl" sz="2400">
                <a:solidFill>
                  <a:schemeClr val="accent1"/>
                </a:solidFill>
              </a:rPr>
              <a:t>eBay</a:t>
            </a:r>
            <a:r>
              <a:rPr lang="pl" sz="2400">
                <a:solidFill>
                  <a:schemeClr val="dk2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5" name="Shape 195"/>
          <p:cNvPicPr preferRelativeResize="0"/>
          <p:nvPr/>
        </p:nvPicPr>
        <p:blipFill rotWithShape="1">
          <a:blip r:embed="rId3">
            <a:alphaModFix amt="10000"/>
          </a:blip>
          <a:srcRect b="1508" l="0" r="35711" t="43853"/>
          <a:stretch/>
        </p:blipFill>
        <p:spPr>
          <a:xfrm>
            <a:off x="3899011" y="0"/>
            <a:ext cx="5244988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Shape 196"/>
          <p:cNvSpPr txBox="1"/>
          <p:nvPr>
            <p:ph idx="1" type="body"/>
          </p:nvPr>
        </p:nvSpPr>
        <p:spPr>
          <a:xfrm>
            <a:off x="0" y="992825"/>
            <a:ext cx="9144000" cy="19959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pl" sz="3600"/>
              <a:t>Zamieścimy i wypozycjonujemy Twoje oferty w 5 krajach.</a:t>
            </a:r>
          </a:p>
        </p:txBody>
      </p:sp>
      <p:sp>
        <p:nvSpPr>
          <p:cNvPr id="197" name="Shape 197"/>
          <p:cNvSpPr txBox="1"/>
          <p:nvPr/>
        </p:nvSpPr>
        <p:spPr>
          <a:xfrm>
            <a:off x="0" y="3200400"/>
            <a:ext cx="91440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pl" sz="2400">
                <a:solidFill>
                  <a:schemeClr val="dk2"/>
                </a:solidFill>
              </a:rPr>
              <a:t>Optymalizujemy i aktualizujemy katalogi towarów.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pl" sz="2400">
                <a:solidFill>
                  <a:schemeClr val="dk2"/>
                </a:solidFill>
              </a:rPr>
              <a:t>Dbamy o pozytywne recenzje kupujących.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pl" sz="2400">
                <a:solidFill>
                  <a:schemeClr val="dk2"/>
                </a:solidFill>
              </a:rPr>
              <a:t>Zapewniamy wysoką jakość transakcji. </a:t>
            </a:r>
          </a:p>
        </p:txBody>
      </p:sp>
      <p:pic>
        <p:nvPicPr>
          <p:cNvPr descr="Gonito-logo.png" id="198" name="Shape 19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52400"/>
            <a:ext cx="1187448" cy="53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" name="Shape 203"/>
          <p:cNvPicPr preferRelativeResize="0"/>
          <p:nvPr/>
        </p:nvPicPr>
        <p:blipFill rotWithShape="1">
          <a:blip r:embed="rId3">
            <a:alphaModFix amt="10000"/>
          </a:blip>
          <a:srcRect b="1508" l="0" r="35711" t="43853"/>
          <a:stretch/>
        </p:blipFill>
        <p:spPr>
          <a:xfrm>
            <a:off x="3899011" y="0"/>
            <a:ext cx="5244988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04" name="Shape 204"/>
          <p:cNvSpPr txBox="1"/>
          <p:nvPr>
            <p:ph idx="1" type="body"/>
          </p:nvPr>
        </p:nvSpPr>
        <p:spPr>
          <a:xfrm>
            <a:off x="0" y="992825"/>
            <a:ext cx="9144000" cy="19959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pl" sz="3600"/>
              <a:t>Zapobiegamy popularnym błędom, które mogą zaowocować zawieszeniem konta.</a:t>
            </a:r>
          </a:p>
        </p:txBody>
      </p:sp>
      <p:sp>
        <p:nvSpPr>
          <p:cNvPr id="205" name="Shape 205"/>
          <p:cNvSpPr txBox="1"/>
          <p:nvPr/>
        </p:nvSpPr>
        <p:spPr>
          <a:xfrm>
            <a:off x="0" y="3200400"/>
            <a:ext cx="91440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pl" sz="2400">
                <a:solidFill>
                  <a:schemeClr val="dk2"/>
                </a:solidFill>
              </a:rPr>
              <a:t>W przypadku zawieszenia konta podejmujemy działania interwencyjne. Komunikujemy się z </a:t>
            </a:r>
            <a:r>
              <a:rPr lang="pl" sz="2400">
                <a:solidFill>
                  <a:schemeClr val="accent1"/>
                </a:solidFill>
              </a:rPr>
              <a:t>Amazon</a:t>
            </a:r>
            <a:r>
              <a:rPr lang="pl" sz="2400">
                <a:solidFill>
                  <a:schemeClr val="dk2"/>
                </a:solidFill>
              </a:rPr>
              <a:t> i </a:t>
            </a:r>
            <a:r>
              <a:rPr lang="pl" sz="2400">
                <a:solidFill>
                  <a:schemeClr val="accent1"/>
                </a:solidFill>
              </a:rPr>
              <a:t>eBay</a:t>
            </a:r>
            <a:r>
              <a:rPr lang="pl" sz="2400">
                <a:solidFill>
                  <a:schemeClr val="dk2"/>
                </a:solidFill>
              </a:rPr>
              <a:t>, wyjaśniamy przyczyny i razem z Tobą pracujemy nad ich usunięciem.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descr="Gonito-logo.png" id="206" name="Shape 20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52400"/>
            <a:ext cx="1187448" cy="53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1" name="Shape 211"/>
          <p:cNvPicPr preferRelativeResize="0"/>
          <p:nvPr/>
        </p:nvPicPr>
        <p:blipFill rotWithShape="1">
          <a:blip r:embed="rId3">
            <a:alphaModFix amt="10000"/>
          </a:blip>
          <a:srcRect b="1508" l="0" r="35711" t="43853"/>
          <a:stretch/>
        </p:blipFill>
        <p:spPr>
          <a:xfrm>
            <a:off x="3899011" y="0"/>
            <a:ext cx="5244988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12" name="Shape 212"/>
          <p:cNvSpPr txBox="1"/>
          <p:nvPr>
            <p:ph idx="1" type="body"/>
          </p:nvPr>
        </p:nvSpPr>
        <p:spPr>
          <a:xfrm>
            <a:off x="0" y="1221425"/>
            <a:ext cx="9144000" cy="19959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pl" sz="3600"/>
              <a:t>Obsługujemy zakupy, zwroty, wymiany, reklamacje, roszczenia gwarancyjne. Rozwiązujemy spory konsumenckie.</a:t>
            </a:r>
          </a:p>
        </p:txBody>
      </p:sp>
      <p:sp>
        <p:nvSpPr>
          <p:cNvPr id="213" name="Shape 213"/>
          <p:cNvSpPr txBox="1"/>
          <p:nvPr/>
        </p:nvSpPr>
        <p:spPr>
          <a:xfrm>
            <a:off x="0" y="3352800"/>
            <a:ext cx="91440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pl" sz="2400">
                <a:solidFill>
                  <a:srgbClr val="666666"/>
                </a:solidFill>
              </a:rPr>
              <a:t>W</a:t>
            </a:r>
            <a:r>
              <a:rPr lang="pl" sz="2400">
                <a:solidFill>
                  <a:srgbClr val="434343"/>
                </a:solidFill>
              </a:rPr>
              <a:t> </a:t>
            </a:r>
            <a:r>
              <a:rPr lang="pl" sz="2400">
                <a:solidFill>
                  <a:schemeClr val="accent1"/>
                </a:solidFill>
              </a:rPr>
              <a:t>pięciu </a:t>
            </a:r>
            <a:r>
              <a:rPr lang="pl" sz="2400">
                <a:solidFill>
                  <a:srgbClr val="666666"/>
                </a:solidFill>
              </a:rPr>
              <a:t>językach</a:t>
            </a:r>
            <a:r>
              <a:rPr lang="pl" sz="2400"/>
              <a:t>.</a:t>
            </a:r>
          </a:p>
        </p:txBody>
      </p:sp>
      <p:pic>
        <p:nvPicPr>
          <p:cNvPr descr="Gonito-logo.png" id="214" name="Shape 2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52400"/>
            <a:ext cx="1187448" cy="53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9" name="Shape 219"/>
          <p:cNvPicPr preferRelativeResize="0"/>
          <p:nvPr/>
        </p:nvPicPr>
        <p:blipFill rotWithShape="1">
          <a:blip r:embed="rId3">
            <a:alphaModFix amt="10000"/>
          </a:blip>
          <a:srcRect b="1508" l="0" r="35711" t="43853"/>
          <a:stretch/>
        </p:blipFill>
        <p:spPr>
          <a:xfrm>
            <a:off x="3899011" y="0"/>
            <a:ext cx="5244988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20" name="Shape 220"/>
          <p:cNvSpPr txBox="1"/>
          <p:nvPr>
            <p:ph idx="1" type="body"/>
          </p:nvPr>
        </p:nvSpPr>
        <p:spPr>
          <a:xfrm>
            <a:off x="0" y="992825"/>
            <a:ext cx="9144000" cy="19959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pl" sz="3600"/>
              <a:t>Pozostaw nam administrację sklepami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pl" sz="3600"/>
              <a:t>i przetwarzanie zamówień.</a:t>
            </a:r>
          </a:p>
        </p:txBody>
      </p:sp>
      <p:sp>
        <p:nvSpPr>
          <p:cNvPr id="221" name="Shape 221"/>
          <p:cNvSpPr txBox="1"/>
          <p:nvPr/>
        </p:nvSpPr>
        <p:spPr>
          <a:xfrm>
            <a:off x="0" y="2889619"/>
            <a:ext cx="91440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pl" sz="2400">
                <a:solidFill>
                  <a:schemeClr val="dk2"/>
                </a:solidFill>
              </a:rPr>
              <a:t>Zatroszczymy się o satysfakcję kupujących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pl" sz="2400">
                <a:solidFill>
                  <a:schemeClr val="dk2"/>
                </a:solidFill>
              </a:rPr>
              <a:t>i właściwe statystyki konta.</a:t>
            </a:r>
          </a:p>
        </p:txBody>
      </p:sp>
      <p:pic>
        <p:nvPicPr>
          <p:cNvPr descr="Gonito-logo.png" id="222" name="Shape 22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52400"/>
            <a:ext cx="1187448" cy="53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" name="Shape 227"/>
          <p:cNvPicPr preferRelativeResize="0"/>
          <p:nvPr/>
        </p:nvPicPr>
        <p:blipFill rotWithShape="1">
          <a:blip r:embed="rId3">
            <a:alphaModFix amt="10000"/>
          </a:blip>
          <a:srcRect b="1508" l="0" r="35711" t="43853"/>
          <a:stretch/>
        </p:blipFill>
        <p:spPr>
          <a:xfrm>
            <a:off x="3899011" y="0"/>
            <a:ext cx="5244988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28" name="Shape 228"/>
          <p:cNvSpPr txBox="1"/>
          <p:nvPr>
            <p:ph idx="1" type="body"/>
          </p:nvPr>
        </p:nvSpPr>
        <p:spPr>
          <a:xfrm>
            <a:off x="0" y="764225"/>
            <a:ext cx="9144000" cy="19959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pl" sz="3600"/>
              <a:t>Nasi Partnerzy</a:t>
            </a:r>
          </a:p>
        </p:txBody>
      </p:sp>
      <p:pic>
        <p:nvPicPr>
          <p:cNvPr descr="Gonito-logo.png" id="229" name="Shape 2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52400"/>
            <a:ext cx="1187448" cy="532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0" name="Shape 2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144449" y="2486436"/>
            <a:ext cx="1875025" cy="835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1" name="Shape 23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311537" y="3716224"/>
            <a:ext cx="1540850" cy="564424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Shape 23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2248425" y="2427700"/>
            <a:ext cx="2105025" cy="952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oglobal24" id="233" name="Shape 23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2448450" y="3804387"/>
            <a:ext cx="1704975" cy="476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8" name="Shape 238"/>
          <p:cNvPicPr preferRelativeResize="0"/>
          <p:nvPr/>
        </p:nvPicPr>
        <p:blipFill rotWithShape="1">
          <a:blip r:embed="rId3">
            <a:alphaModFix amt="19000"/>
          </a:blip>
          <a:srcRect b="9871" l="0" r="0" t="5754"/>
          <a:stretch/>
        </p:blipFill>
        <p:spPr>
          <a:xfrm>
            <a:off x="0" y="0"/>
            <a:ext cx="9144002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onito-logo.png" id="239" name="Shape 2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695199" y="380250"/>
            <a:ext cx="5448800" cy="2442574"/>
          </a:xfrm>
          <a:prstGeom prst="rect">
            <a:avLst/>
          </a:prstGeom>
          <a:noFill/>
          <a:ln>
            <a:noFill/>
          </a:ln>
        </p:spPr>
      </p:pic>
      <p:sp>
        <p:nvSpPr>
          <p:cNvPr id="240" name="Shape 240"/>
          <p:cNvSpPr/>
          <p:nvPr/>
        </p:nvSpPr>
        <p:spPr>
          <a:xfrm>
            <a:off x="0" y="4353600"/>
            <a:ext cx="9144000" cy="7899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41" name="Shape 241"/>
          <p:cNvSpPr txBox="1"/>
          <p:nvPr>
            <p:ph idx="4294967295" type="body"/>
          </p:nvPr>
        </p:nvSpPr>
        <p:spPr>
          <a:xfrm>
            <a:off x="0" y="4504603"/>
            <a:ext cx="9144000" cy="477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pl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Sprzedawaj w Europie!</a:t>
            </a:r>
            <a:r>
              <a:rPr lang="pl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 Amazon i eBay od A do Z.</a:t>
            </a:r>
          </a:p>
        </p:txBody>
      </p:sp>
      <p:sp>
        <p:nvSpPr>
          <p:cNvPr id="242" name="Shape 242"/>
          <p:cNvSpPr txBox="1"/>
          <p:nvPr>
            <p:ph idx="4294967295" type="body"/>
          </p:nvPr>
        </p:nvSpPr>
        <p:spPr>
          <a:xfrm>
            <a:off x="1354100" y="3025600"/>
            <a:ext cx="6431100" cy="477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b="1" lang="pl" sz="1400">
                <a:solidFill>
                  <a:srgbClr val="666666"/>
                </a:solidFill>
              </a:rPr>
              <a:t>Damian Wiszowaty</a:t>
            </a:r>
            <a:br>
              <a:rPr b="1" lang="pl" sz="1400">
                <a:solidFill>
                  <a:srgbClr val="666666"/>
                </a:solidFill>
              </a:rPr>
            </a:br>
            <a:r>
              <a:rPr b="1" lang="pl" sz="1400" u="sng">
                <a:solidFill>
                  <a:schemeClr val="hlink"/>
                </a:solidFill>
                <a:hlinkClick r:id="rId5"/>
              </a:rPr>
              <a:t>info@gonito.pl</a:t>
            </a:r>
            <a:r>
              <a:rPr b="1" lang="pl" sz="1400">
                <a:solidFill>
                  <a:srgbClr val="666666"/>
                </a:solidFill>
              </a:rPr>
              <a:t>, tel.: +48 600 709 203</a:t>
            </a:r>
            <a:br>
              <a:rPr b="1" lang="pl" sz="1400">
                <a:solidFill>
                  <a:srgbClr val="666666"/>
                </a:solidFill>
              </a:rPr>
            </a:br>
            <a:r>
              <a:rPr b="1" lang="pl" sz="1400">
                <a:solidFill>
                  <a:srgbClr val="666666"/>
                </a:solidFill>
              </a:rPr>
              <a:t>www.gonito.pl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 sz="1400">
              <a:solidFill>
                <a:srgbClr val="666666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Shape 109"/>
          <p:cNvPicPr preferRelativeResize="0"/>
          <p:nvPr/>
        </p:nvPicPr>
        <p:blipFill rotWithShape="1">
          <a:blip r:embed="rId3">
            <a:alphaModFix amt="36000"/>
          </a:blip>
          <a:srcRect b="0" l="0" r="16436" t="0"/>
          <a:stretch/>
        </p:blipFill>
        <p:spPr>
          <a:xfrm>
            <a:off x="5537423" y="0"/>
            <a:ext cx="3606575" cy="5143499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Shape 110"/>
          <p:cNvSpPr txBox="1"/>
          <p:nvPr>
            <p:ph type="title"/>
          </p:nvPr>
        </p:nvSpPr>
        <p:spPr>
          <a:xfrm>
            <a:off x="159300" y="19984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pl" sz="7200">
                <a:solidFill>
                  <a:srgbClr val="666666"/>
                </a:solidFill>
              </a:rPr>
              <a:t>RYNEK</a:t>
            </a:r>
          </a:p>
          <a:p>
            <a:pPr lvl="0" rtl="0">
              <a:spcBef>
                <a:spcPts val="0"/>
              </a:spcBef>
              <a:buNone/>
            </a:pPr>
            <a:r>
              <a:rPr lang="pl" sz="7200">
                <a:solidFill>
                  <a:srgbClr val="666666"/>
                </a:solidFill>
              </a:rPr>
              <a:t>EUROPA</a:t>
            </a:r>
          </a:p>
        </p:txBody>
      </p:sp>
      <p:pic>
        <p:nvPicPr>
          <p:cNvPr descr="Gonito-logo.png" id="111" name="Shape 1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52400"/>
            <a:ext cx="1187448" cy="53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Shape 116"/>
          <p:cNvPicPr preferRelativeResize="0"/>
          <p:nvPr/>
        </p:nvPicPr>
        <p:blipFill rotWithShape="1">
          <a:blip r:embed="rId3">
            <a:alphaModFix amt="10000"/>
          </a:blip>
          <a:srcRect b="1508" l="0" r="35711" t="43853"/>
          <a:stretch/>
        </p:blipFill>
        <p:spPr>
          <a:xfrm>
            <a:off x="3899011" y="0"/>
            <a:ext cx="5244988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Shape 117"/>
          <p:cNvSpPr txBox="1"/>
          <p:nvPr>
            <p:ph idx="1" type="body"/>
          </p:nvPr>
        </p:nvSpPr>
        <p:spPr>
          <a:xfrm>
            <a:off x="0" y="1373825"/>
            <a:ext cx="9144000" cy="3157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pl"/>
              <a:t>Populacja: 740 mln, w tym 516 mln internautów; 296 mln kupujących online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ctr">
              <a:spcBef>
                <a:spcPts val="0"/>
              </a:spcBef>
              <a:buNone/>
            </a:pPr>
            <a:r>
              <a:rPr lang="pl"/>
              <a:t>750 000 firm e-commerce 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ctr">
              <a:spcBef>
                <a:spcPts val="0"/>
              </a:spcBef>
              <a:buNone/>
            </a:pPr>
            <a:r>
              <a:rPr lang="pl"/>
              <a:t>Roczne wydatki e-kupującego mieszkańca Europy Zachodniej: 2 500 €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ctr">
              <a:spcBef>
                <a:spcPts val="0"/>
              </a:spcBef>
              <a:buNone/>
            </a:pPr>
            <a:r>
              <a:rPr lang="pl"/>
              <a:t>Obroty europejskiego e-handlu w 2016: 500+ mld € (4,2+ mld przesyłek w 2015)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ctr">
              <a:spcBef>
                <a:spcPts val="0"/>
              </a:spcBef>
              <a:buNone/>
            </a:pPr>
            <a:r>
              <a:rPr lang="pl"/>
              <a:t>Udział Anglii, Francji i Niemiec w europejskim e-commerce: 80%</a:t>
            </a:r>
          </a:p>
        </p:txBody>
      </p:sp>
      <p:pic>
        <p:nvPicPr>
          <p:cNvPr descr="Gonito-logo.png" id="118" name="Shape 1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52400"/>
            <a:ext cx="1187448" cy="5323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Shape 119"/>
          <p:cNvSpPr txBox="1"/>
          <p:nvPr>
            <p:ph idx="1" type="body"/>
          </p:nvPr>
        </p:nvSpPr>
        <p:spPr>
          <a:xfrm>
            <a:off x="0" y="508375"/>
            <a:ext cx="9144000" cy="5322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pl" sz="4800"/>
              <a:t>EUROPA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Shape 124"/>
          <p:cNvPicPr preferRelativeResize="0"/>
          <p:nvPr/>
        </p:nvPicPr>
        <p:blipFill rotWithShape="1">
          <a:blip r:embed="rId3">
            <a:alphaModFix amt="10000"/>
          </a:blip>
          <a:srcRect b="1508" l="0" r="35711" t="43853"/>
          <a:stretch/>
        </p:blipFill>
        <p:spPr>
          <a:xfrm>
            <a:off x="3899011" y="0"/>
            <a:ext cx="5244988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amazon logo" id="125" name="Shape 1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23625" y="1730937"/>
            <a:ext cx="4972648" cy="168163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onito-logo.png" id="126" name="Shape 12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" y="152400"/>
            <a:ext cx="1187448" cy="53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Shape 131"/>
          <p:cNvPicPr preferRelativeResize="0"/>
          <p:nvPr/>
        </p:nvPicPr>
        <p:blipFill rotWithShape="1">
          <a:blip r:embed="rId3">
            <a:alphaModFix amt="10000"/>
          </a:blip>
          <a:srcRect b="1508" l="0" r="35711" t="43853"/>
          <a:stretch/>
        </p:blipFill>
        <p:spPr>
          <a:xfrm>
            <a:off x="3899011" y="0"/>
            <a:ext cx="5244988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Shape 132"/>
          <p:cNvSpPr txBox="1"/>
          <p:nvPr>
            <p:ph idx="1" type="body"/>
          </p:nvPr>
        </p:nvSpPr>
        <p:spPr>
          <a:xfrm>
            <a:off x="0" y="1526225"/>
            <a:ext cx="9144000" cy="3157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pl"/>
              <a:t>13% globalnego rynku e-commerce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ctr">
              <a:spcBef>
                <a:spcPts val="0"/>
              </a:spcBef>
              <a:buNone/>
            </a:pPr>
            <a:r>
              <a:rPr lang="pl"/>
              <a:t>240+ mln aktywnych użytkowników na świecie w 10 krajach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ctr">
              <a:spcBef>
                <a:spcPts val="0"/>
              </a:spcBef>
              <a:buNone/>
            </a:pPr>
            <a:r>
              <a:rPr lang="pl"/>
              <a:t>Numer 1 w sprzedaży online w Europie: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ctr">
              <a:spcBef>
                <a:spcPts val="0"/>
              </a:spcBef>
              <a:buNone/>
            </a:pPr>
            <a:r>
              <a:rPr lang="pl"/>
              <a:t>Anglia, Niemcy, Francja, Włochy, Hiszpania</a:t>
            </a:r>
          </a:p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ctr">
              <a:spcBef>
                <a:spcPts val="0"/>
              </a:spcBef>
              <a:buNone/>
            </a:pPr>
            <a:r>
              <a:rPr lang="pl"/>
              <a:t>Główna grupa wiekowa: 20-40 lat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ctr">
              <a:spcBef>
                <a:spcPts val="0"/>
              </a:spcBef>
              <a:buNone/>
            </a:pPr>
            <a:r>
              <a:rPr lang="pl"/>
              <a:t>Sprzedaż w 2016: 135+ mld $ </a:t>
            </a:r>
          </a:p>
        </p:txBody>
      </p:sp>
      <p:pic>
        <p:nvPicPr>
          <p:cNvPr descr="Image result for amazon logo" id="133" name="Shape 1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252324" y="461252"/>
            <a:ext cx="2639349" cy="892574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onito-logo.png" id="134" name="Shape 13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" y="152400"/>
            <a:ext cx="1187448" cy="53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Shape 139"/>
          <p:cNvPicPr preferRelativeResize="0"/>
          <p:nvPr/>
        </p:nvPicPr>
        <p:blipFill rotWithShape="1">
          <a:blip r:embed="rId3">
            <a:alphaModFix amt="10000"/>
          </a:blip>
          <a:srcRect b="1508" l="0" r="35711" t="43853"/>
          <a:stretch/>
        </p:blipFill>
        <p:spPr>
          <a:xfrm>
            <a:off x="3899011" y="0"/>
            <a:ext cx="5244988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Image result for ebay logo" id="140" name="Shape 14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226687" y="1429850"/>
            <a:ext cx="4690624" cy="20469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onito-logo.png" id="141" name="Shape 14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" y="152400"/>
            <a:ext cx="1187448" cy="53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Shape 146"/>
          <p:cNvPicPr preferRelativeResize="0"/>
          <p:nvPr/>
        </p:nvPicPr>
        <p:blipFill rotWithShape="1">
          <a:blip r:embed="rId3">
            <a:alphaModFix amt="10000"/>
          </a:blip>
          <a:srcRect b="1508" l="0" r="35711" t="43853"/>
          <a:stretch/>
        </p:blipFill>
        <p:spPr>
          <a:xfrm>
            <a:off x="3899011" y="0"/>
            <a:ext cx="5244988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47" name="Shape 147"/>
          <p:cNvSpPr txBox="1"/>
          <p:nvPr>
            <p:ph idx="1" type="body"/>
          </p:nvPr>
        </p:nvSpPr>
        <p:spPr>
          <a:xfrm>
            <a:off x="0" y="1526225"/>
            <a:ext cx="9144000" cy="3157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pl"/>
              <a:t>Największy na świecie portal aukcyjny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ctr">
              <a:spcBef>
                <a:spcPts val="0"/>
              </a:spcBef>
              <a:buNone/>
            </a:pPr>
            <a:r>
              <a:rPr lang="pl"/>
              <a:t>4,5% globalnego rynku e-commerce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ctr">
              <a:spcBef>
                <a:spcPts val="0"/>
              </a:spcBef>
              <a:buNone/>
            </a:pPr>
            <a:r>
              <a:rPr lang="pl"/>
              <a:t>162+ mln aktywnych użytkowników w 25 krajach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ctr">
              <a:spcBef>
                <a:spcPts val="0"/>
              </a:spcBef>
              <a:buNone/>
            </a:pPr>
            <a:r>
              <a:rPr lang="pl"/>
              <a:t>Główna grupa wiekowa: 35-49 lat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ctr">
              <a:spcBef>
                <a:spcPts val="0"/>
              </a:spcBef>
              <a:buNone/>
            </a:pPr>
            <a:r>
              <a:rPr lang="pl"/>
              <a:t>Sprzedaż w 2016: 84+ mld $ </a:t>
            </a:r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ctr">
              <a:spcBef>
                <a:spcPts val="0"/>
              </a:spcBef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descr="Image result for ebay logo" id="148" name="Shape 14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04099" y="399350"/>
            <a:ext cx="2040100" cy="89027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Gonito-logo.png" id="149" name="Shape 14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52400" y="152400"/>
            <a:ext cx="1187448" cy="53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Gonito-logo.png" id="154" name="Shape 1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43949" y="315873"/>
            <a:ext cx="5056100" cy="2266524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Shape 155"/>
          <p:cNvSpPr txBox="1"/>
          <p:nvPr>
            <p:ph idx="4294967295" type="body"/>
          </p:nvPr>
        </p:nvSpPr>
        <p:spPr>
          <a:xfrm>
            <a:off x="0" y="2736550"/>
            <a:ext cx="9144000" cy="477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pl" sz="2400"/>
              <a:t>Twój Partner w prowadzeniu sprzedaży na rynkach europejskich</a:t>
            </a:r>
            <a:br>
              <a:rPr lang="pl" sz="2400"/>
            </a:br>
            <a:r>
              <a:rPr lang="pl" sz="2400"/>
              <a:t>obsługiwanych przez platformy Amazon i eBay.</a:t>
            </a:r>
          </a:p>
        </p:txBody>
      </p:sp>
      <p:sp>
        <p:nvSpPr>
          <p:cNvPr id="156" name="Shape 156"/>
          <p:cNvSpPr/>
          <p:nvPr/>
        </p:nvSpPr>
        <p:spPr>
          <a:xfrm>
            <a:off x="0" y="4353600"/>
            <a:ext cx="9144000" cy="789900"/>
          </a:xfrm>
          <a:prstGeom prst="rect">
            <a:avLst/>
          </a:prstGeom>
          <a:solidFill>
            <a:srgbClr val="FF9900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7" name="Shape 157"/>
          <p:cNvSpPr txBox="1"/>
          <p:nvPr>
            <p:ph idx="4294967295" type="body"/>
          </p:nvPr>
        </p:nvSpPr>
        <p:spPr>
          <a:xfrm>
            <a:off x="0" y="4504603"/>
            <a:ext cx="9144000" cy="477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pl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Sprzedawaj w Europie! </a:t>
            </a:r>
            <a:r>
              <a:rPr lang="pl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Amazon i eBay od A do Z.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Shape 162"/>
          <p:cNvPicPr preferRelativeResize="0"/>
          <p:nvPr/>
        </p:nvPicPr>
        <p:blipFill rotWithShape="1">
          <a:blip r:embed="rId3">
            <a:alphaModFix amt="10000"/>
          </a:blip>
          <a:srcRect b="1508" l="0" r="35711" t="43853"/>
          <a:stretch/>
        </p:blipFill>
        <p:spPr>
          <a:xfrm>
            <a:off x="3899011" y="0"/>
            <a:ext cx="5244988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Shape 163"/>
          <p:cNvSpPr txBox="1"/>
          <p:nvPr>
            <p:ph idx="1" type="body"/>
          </p:nvPr>
        </p:nvSpPr>
        <p:spPr>
          <a:xfrm>
            <a:off x="0" y="1069025"/>
            <a:ext cx="9144000" cy="19959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pl" sz="3600"/>
              <a:t>Zarejestrujemy Twoje sklepy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pl" sz="3600"/>
              <a:t>w Anglii, Francji, Niemczech, Włoszech i Hiszpanii.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0" y="3276600"/>
            <a:ext cx="9144000" cy="104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pl" sz="2400">
                <a:solidFill>
                  <a:schemeClr val="dk2"/>
                </a:solidFill>
              </a:rPr>
              <a:t>Dopełnimy koniecznych formalności na </a:t>
            </a:r>
            <a:r>
              <a:rPr lang="pl" sz="2400">
                <a:solidFill>
                  <a:schemeClr val="accent1"/>
                </a:solidFill>
              </a:rPr>
              <a:t>Amazon</a:t>
            </a:r>
            <a:r>
              <a:rPr lang="pl" sz="2400">
                <a:solidFill>
                  <a:schemeClr val="dk2"/>
                </a:solidFill>
              </a:rPr>
              <a:t> i </a:t>
            </a:r>
            <a:r>
              <a:rPr lang="pl" sz="2400">
                <a:solidFill>
                  <a:schemeClr val="accent1"/>
                </a:solidFill>
              </a:rPr>
              <a:t>eBay</a:t>
            </a:r>
            <a:r>
              <a:rPr lang="pl" sz="2400">
                <a:solidFill>
                  <a:schemeClr val="dk2"/>
                </a:solidFill>
              </a:rPr>
              <a:t>. </a:t>
            </a:r>
          </a:p>
          <a:p>
            <a:pPr lvl="0" rtl="0" algn="ctr">
              <a:spcBef>
                <a:spcPts val="0"/>
              </a:spcBef>
              <a:buNone/>
            </a:pPr>
            <a:r>
              <a:rPr lang="pl" sz="2400">
                <a:solidFill>
                  <a:schemeClr val="dk2"/>
                </a:solidFill>
              </a:rPr>
              <a:t>Zadbamy o weryfikację konta sprzedawcy.</a:t>
            </a:r>
          </a:p>
        </p:txBody>
      </p:sp>
      <p:pic>
        <p:nvPicPr>
          <p:cNvPr descr="Gonito-logo.png" id="165" name="Shape 16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152400"/>
            <a:ext cx="1187448" cy="53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